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92" r:id="rId3"/>
    <p:sldId id="285" r:id="rId4"/>
    <p:sldId id="269" r:id="rId5"/>
    <p:sldId id="259" r:id="rId6"/>
    <p:sldId id="257" r:id="rId7"/>
    <p:sldId id="286" r:id="rId8"/>
    <p:sldId id="270" r:id="rId9"/>
    <p:sldId id="274" r:id="rId10"/>
    <p:sldId id="289" r:id="rId11"/>
    <p:sldId id="271" r:id="rId12"/>
    <p:sldId id="277" r:id="rId13"/>
    <p:sldId id="288" r:id="rId14"/>
    <p:sldId id="272" r:id="rId15"/>
    <p:sldId id="275" r:id="rId16"/>
    <p:sldId id="290" r:id="rId17"/>
    <p:sldId id="291" r:id="rId1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 snapToGrid="0">
      <p:cViewPr varScale="1">
        <p:scale>
          <a:sx n="89" d="100"/>
          <a:sy n="89" d="100"/>
        </p:scale>
        <p:origin x="27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08F4D-6183-4422-BB45-18756D62C3EC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F2749-F58D-4FEC-9B37-B6C9AFDDD1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25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F2749-F58D-4FEC-9B37-B6C9AFDDD1A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17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F2749-F58D-4FEC-9B37-B6C9AFDDD1A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12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9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95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730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88733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133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30880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478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892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8452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155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983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54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1957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222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3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98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54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85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71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12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10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53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85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E12D8E-8715-489C-B116-3E8AA03F9056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B090632-E7ED-4E98-91A6-0FC332FEC1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849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520" y="2142137"/>
            <a:ext cx="9454487" cy="2098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Математическая викторина </a:t>
            </a:r>
            <a:br>
              <a:rPr lang="ru-RU" dirty="0" smtClean="0"/>
            </a:br>
            <a:r>
              <a:rPr lang="ru-RU" dirty="0" smtClean="0"/>
              <a:t>«Великие математики»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0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nteresnyefakty.org/wp-content/uploads/nikolaj-lobachevskij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79" y="1007292"/>
            <a:ext cx="2845583" cy="32546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28" y="4388499"/>
            <a:ext cx="1978603" cy="197860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29751" y="372861"/>
            <a:ext cx="103516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Решите примеры, и вы узнаете имя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русского математика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создателя неевклидовой геометрии.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5697264"/>
                  </p:ext>
                </p:extLst>
              </p:nvPr>
            </p:nvGraphicFramePr>
            <p:xfrm>
              <a:off x="3821503" y="1007292"/>
              <a:ext cx="7470474" cy="131616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41624">
                      <a:extLst>
                        <a:ext uri="{9D8B030D-6E8A-4147-A177-3AD203B41FA5}">
                          <a16:colId xmlns:a16="http://schemas.microsoft.com/office/drawing/2014/main" xmlns="" val="2478777140"/>
                        </a:ext>
                      </a:extLst>
                    </a:gridCol>
                    <a:gridCol w="647246">
                      <a:extLst>
                        <a:ext uri="{9D8B030D-6E8A-4147-A177-3AD203B41FA5}">
                          <a16:colId xmlns:a16="http://schemas.microsoft.com/office/drawing/2014/main" xmlns="" val="670762692"/>
                        </a:ext>
                      </a:extLst>
                    </a:gridCol>
                    <a:gridCol w="600771">
                      <a:extLst>
                        <a:ext uri="{9D8B030D-6E8A-4147-A177-3AD203B41FA5}">
                          <a16:colId xmlns:a16="http://schemas.microsoft.com/office/drawing/2014/main" xmlns="" val="1565089174"/>
                        </a:ext>
                      </a:extLst>
                    </a:gridCol>
                    <a:gridCol w="696549">
                      <a:extLst>
                        <a:ext uri="{9D8B030D-6E8A-4147-A177-3AD203B41FA5}">
                          <a16:colId xmlns:a16="http://schemas.microsoft.com/office/drawing/2014/main" xmlns="" val="1396345497"/>
                        </a:ext>
                      </a:extLst>
                    </a:gridCol>
                    <a:gridCol w="609480">
                      <a:extLst>
                        <a:ext uri="{9D8B030D-6E8A-4147-A177-3AD203B41FA5}">
                          <a16:colId xmlns:a16="http://schemas.microsoft.com/office/drawing/2014/main" xmlns="" val="2387064506"/>
                        </a:ext>
                      </a:extLst>
                    </a:gridCol>
                    <a:gridCol w="679133">
                      <a:extLst>
                        <a:ext uri="{9D8B030D-6E8A-4147-A177-3AD203B41FA5}">
                          <a16:colId xmlns:a16="http://schemas.microsoft.com/office/drawing/2014/main" xmlns="" val="3492191027"/>
                        </a:ext>
                      </a:extLst>
                    </a:gridCol>
                    <a:gridCol w="792323">
                      <a:extLst>
                        <a:ext uri="{9D8B030D-6E8A-4147-A177-3AD203B41FA5}">
                          <a16:colId xmlns:a16="http://schemas.microsoft.com/office/drawing/2014/main" xmlns="" val="2010691202"/>
                        </a:ext>
                      </a:extLst>
                    </a:gridCol>
                    <a:gridCol w="801030">
                      <a:extLst>
                        <a:ext uri="{9D8B030D-6E8A-4147-A177-3AD203B41FA5}">
                          <a16:colId xmlns:a16="http://schemas.microsoft.com/office/drawing/2014/main" xmlns="" val="3033643378"/>
                        </a:ext>
                      </a:extLst>
                    </a:gridCol>
                    <a:gridCol w="635600">
                      <a:extLst>
                        <a:ext uri="{9D8B030D-6E8A-4147-A177-3AD203B41FA5}">
                          <a16:colId xmlns:a16="http://schemas.microsoft.com/office/drawing/2014/main" xmlns="" val="1606468407"/>
                        </a:ext>
                      </a:extLst>
                    </a:gridCol>
                    <a:gridCol w="548531">
                      <a:extLst>
                        <a:ext uri="{9D8B030D-6E8A-4147-A177-3AD203B41FA5}">
                          <a16:colId xmlns:a16="http://schemas.microsoft.com/office/drawing/2014/main" xmlns="" val="3696211052"/>
                        </a:ext>
                      </a:extLst>
                    </a:gridCol>
                    <a:gridCol w="618187">
                      <a:extLst>
                        <a:ext uri="{9D8B030D-6E8A-4147-A177-3AD203B41FA5}">
                          <a16:colId xmlns:a16="http://schemas.microsoft.com/office/drawing/2014/main" xmlns="" val="309809327"/>
                        </a:ext>
                      </a:extLst>
                    </a:gridCol>
                  </a:tblGrid>
                  <a:tr h="4007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й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77733920"/>
                      </a:ext>
                    </a:extLst>
                  </a:tr>
                  <a:tr h="4881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13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236456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5697264"/>
                  </p:ext>
                </p:extLst>
              </p:nvPr>
            </p:nvGraphicFramePr>
            <p:xfrm>
              <a:off x="3821503" y="1007292"/>
              <a:ext cx="7470474" cy="126892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4162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478777140"/>
                        </a:ext>
                      </a:extLst>
                    </a:gridCol>
                    <a:gridCol w="64724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670762692"/>
                        </a:ext>
                      </a:extLst>
                    </a:gridCol>
                    <a:gridCol w="60077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565089174"/>
                        </a:ext>
                      </a:extLst>
                    </a:gridCol>
                    <a:gridCol w="69654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96345497"/>
                        </a:ext>
                      </a:extLst>
                    </a:gridCol>
                    <a:gridCol w="60948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387064506"/>
                        </a:ext>
                      </a:extLst>
                    </a:gridCol>
                    <a:gridCol w="67913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492191027"/>
                        </a:ext>
                      </a:extLst>
                    </a:gridCol>
                    <a:gridCol w="79232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10691202"/>
                        </a:ext>
                      </a:extLst>
                    </a:gridCol>
                    <a:gridCol w="80103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033643378"/>
                        </a:ext>
                      </a:extLst>
                    </a:gridCol>
                    <a:gridCol w="6356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606468407"/>
                        </a:ext>
                      </a:extLst>
                    </a:gridCol>
                    <a:gridCol w="54853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696211052"/>
                        </a:ext>
                      </a:extLst>
                    </a:gridCol>
                    <a:gridCol w="618187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09809327"/>
                        </a:ext>
                      </a:extLst>
                    </a:gridCol>
                  </a:tblGrid>
                  <a:tr h="40995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й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277733920"/>
                      </a:ext>
                    </a:extLst>
                  </a:tr>
                  <a:tr h="85896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725" t="-48936" r="-790580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299130" t="-48936" r="-670435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459000" t="-48936" r="-671000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503604" t="-48936" r="-504505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515385" t="-48936" r="-330769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606061" t="-48936" r="-225758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896154" t="-48936" r="-186538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151111" t="-48936" r="-115556" b="-14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103922" t="-48936" r="-1961" b="-14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22364568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454384"/>
                  </p:ext>
                </p:extLst>
              </p:nvPr>
            </p:nvGraphicFramePr>
            <p:xfrm>
              <a:off x="4209689" y="2483342"/>
              <a:ext cx="7082288" cy="397382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36308">
                      <a:extLst>
                        <a:ext uri="{9D8B030D-6E8A-4147-A177-3AD203B41FA5}">
                          <a16:colId xmlns:a16="http://schemas.microsoft.com/office/drawing/2014/main" xmlns="" val="3156442319"/>
                        </a:ext>
                      </a:extLst>
                    </a:gridCol>
                    <a:gridCol w="2125853">
                      <a:extLst>
                        <a:ext uri="{9D8B030D-6E8A-4147-A177-3AD203B41FA5}">
                          <a16:colId xmlns:a16="http://schemas.microsoft.com/office/drawing/2014/main" xmlns="" val="2234154680"/>
                        </a:ext>
                      </a:extLst>
                    </a:gridCol>
                    <a:gridCol w="612693">
                      <a:extLst>
                        <a:ext uri="{9D8B030D-6E8A-4147-A177-3AD203B41FA5}">
                          <a16:colId xmlns:a16="http://schemas.microsoft.com/office/drawing/2014/main" xmlns="" val="2632032109"/>
                        </a:ext>
                      </a:extLst>
                    </a:gridCol>
                    <a:gridCol w="3407434">
                      <a:extLst>
                        <a:ext uri="{9D8B030D-6E8A-4147-A177-3AD203B41FA5}">
                          <a16:colId xmlns:a16="http://schemas.microsoft.com/office/drawing/2014/main" xmlns="" val="1016972924"/>
                        </a:ext>
                      </a:extLst>
                    </a:gridCol>
                  </a:tblGrid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ru-RU" sz="1800" b="0" i="1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19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843067367"/>
                      </a:ext>
                    </a:extLst>
                  </a:tr>
                  <a:tr h="6739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  <m:r>
                                  <a:rPr lang="ru-RU" sz="1800" b="0" i="0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532257229"/>
                      </a:ext>
                    </a:extLst>
                  </a:tr>
                  <a:tr h="5952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ru-RU" sz="1800" b="0" i="1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298909750"/>
                      </a:ext>
                    </a:extLst>
                  </a:tr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Й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ru-RU" sz="1800" b="0" i="0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ru-RU" sz="1800" b="0" i="1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506346208"/>
                      </a:ext>
                    </a:extLst>
                  </a:tr>
                  <a:tr h="6653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spc="10" dirty="0">
                              <a:effectLst/>
                            </a:rPr>
                            <a:t> </a:t>
                          </a:r>
                          <a:r>
                            <a:rPr lang="ru-RU" sz="1800" spc="10" dirty="0" smtClean="0">
                              <a:effectLst/>
                            </a:rPr>
                            <a:t>О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spc="10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ru-RU" sz="2400" b="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24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83932586"/>
                      </a:ext>
                    </a:extLst>
                  </a:tr>
                  <a:tr h="5262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23</m:t>
                                    </m:r>
                                  </m:num>
                                  <m:den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24</m:t>
                                    </m:r>
                                  </m:den>
                                </m:f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454384"/>
                  </p:ext>
                </p:extLst>
              </p:nvPr>
            </p:nvGraphicFramePr>
            <p:xfrm>
              <a:off x="4209689" y="2483342"/>
              <a:ext cx="7082288" cy="396080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363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156442319"/>
                        </a:ext>
                      </a:extLst>
                    </a:gridCol>
                    <a:gridCol w="212585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34154680"/>
                        </a:ext>
                      </a:extLst>
                    </a:gridCol>
                    <a:gridCol w="61269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632032109"/>
                        </a:ext>
                      </a:extLst>
                    </a:gridCol>
                    <a:gridCol w="340743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016972924"/>
                        </a:ext>
                      </a:extLst>
                    </a:gridCol>
                  </a:tblGrid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44413" t="-12245" r="-189685" b="-5663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7857" t="-12245" r="-357" b="-5663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843067367"/>
                      </a:ext>
                    </a:extLst>
                  </a:tr>
                  <a:tr h="6739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44413" t="-99099" r="-189685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7857" t="-99099" r="-357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532257229"/>
                      </a:ext>
                    </a:extLst>
                  </a:tr>
                  <a:tr h="5952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44413" t="-227835" r="-189685" b="-357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7857" t="-227835" r="-357" b="-3577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298909750"/>
                      </a:ext>
                    </a:extLst>
                  </a:tr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Й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44413" t="-324490" r="-189685" b="-254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7857" t="-324490" r="-357" b="-254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506346208"/>
                      </a:ext>
                    </a:extLst>
                  </a:tr>
                  <a:tr h="6653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44413" t="-378182" r="-189685" b="-12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spc="10" dirty="0">
                              <a:effectLst/>
                            </a:rPr>
                            <a:t> </a:t>
                          </a:r>
                          <a:r>
                            <a:rPr lang="ru-RU" sz="1800" spc="10" dirty="0" smtClean="0">
                              <a:effectLst/>
                            </a:rPr>
                            <a:t>О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7857" t="-378182" r="-357" b="-12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83932586"/>
                      </a:ext>
                    </a:extLst>
                  </a:tr>
                  <a:tr h="8359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7857" t="-383942" r="-357" b="-146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140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55372"/>
          <a:stretch/>
        </p:blipFill>
        <p:spPr>
          <a:xfrm>
            <a:off x="2345267" y="3761117"/>
            <a:ext cx="7425266" cy="3050467"/>
          </a:xfrm>
          <a:prstGeom prst="rect">
            <a:avLst/>
          </a:prstGeom>
        </p:spPr>
      </p:pic>
      <p:grpSp>
        <p:nvGrpSpPr>
          <p:cNvPr id="4" name="Группа 3"/>
          <p:cNvGrpSpPr/>
          <p:nvPr/>
        </p:nvGrpSpPr>
        <p:grpSpPr>
          <a:xfrm>
            <a:off x="3864635" y="638354"/>
            <a:ext cx="4615132" cy="2872597"/>
            <a:chOff x="3864635" y="638354"/>
            <a:chExt cx="4615132" cy="2872597"/>
          </a:xfrm>
        </p:grpSpPr>
        <p:pic>
          <p:nvPicPr>
            <p:cNvPr id="1026" name="Picture 2" descr="Picture background"/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2F3CB"/>
                </a:clrFrom>
                <a:clrTo>
                  <a:srgbClr val="F2F3C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119" t="22124" r="8662" b="20432"/>
            <a:stretch/>
          </p:blipFill>
          <p:spPr bwMode="auto">
            <a:xfrm>
              <a:off x="3864635" y="638354"/>
              <a:ext cx="4615132" cy="2872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Прямоугольник 2"/>
            <p:cNvSpPr/>
            <p:nvPr/>
          </p:nvSpPr>
          <p:spPr>
            <a:xfrm>
              <a:off x="3864635" y="724619"/>
              <a:ext cx="1181818" cy="8022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142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3219" y="195236"/>
            <a:ext cx="10383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Задача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Найдите значение выражений и узнаете имя первой в мире женщины профессора математики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723147"/>
              </p:ext>
            </p:extLst>
          </p:nvPr>
        </p:nvGraphicFramePr>
        <p:xfrm>
          <a:off x="5175847" y="796322"/>
          <a:ext cx="5374259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1322">
                  <a:extLst>
                    <a:ext uri="{9D8B030D-6E8A-4147-A177-3AD203B41FA5}">
                      <a16:colId xmlns:a16="http://schemas.microsoft.com/office/drawing/2014/main" xmlns="" val="2114660263"/>
                    </a:ext>
                  </a:extLst>
                </a:gridCol>
                <a:gridCol w="460477">
                  <a:extLst>
                    <a:ext uri="{9D8B030D-6E8A-4147-A177-3AD203B41FA5}">
                      <a16:colId xmlns:a16="http://schemas.microsoft.com/office/drawing/2014/main" xmlns="" val="2119317644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1362128677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3146366358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2793146886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1599359654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4201186636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550858282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3254827474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3178750492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145521346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418947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754467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6020308"/>
                  </p:ext>
                </p:extLst>
              </p:nvPr>
            </p:nvGraphicFramePr>
            <p:xfrm>
              <a:off x="4063491" y="2447328"/>
              <a:ext cx="7159923" cy="38992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620254">
                      <a:extLst>
                        <a:ext uri="{9D8B030D-6E8A-4147-A177-3AD203B41FA5}">
                          <a16:colId xmlns:a16="http://schemas.microsoft.com/office/drawing/2014/main" xmlns="" val="4180313933"/>
                        </a:ext>
                      </a:extLst>
                    </a:gridCol>
                    <a:gridCol w="2305904">
                      <a:extLst>
                        <a:ext uri="{9D8B030D-6E8A-4147-A177-3AD203B41FA5}">
                          <a16:colId xmlns:a16="http://schemas.microsoft.com/office/drawing/2014/main" xmlns="" val="1693900184"/>
                        </a:ext>
                      </a:extLst>
                    </a:gridCol>
                    <a:gridCol w="664441">
                      <a:extLst>
                        <a:ext uri="{9D8B030D-6E8A-4147-A177-3AD203B41FA5}">
                          <a16:colId xmlns:a16="http://schemas.microsoft.com/office/drawing/2014/main" xmlns="" val="2408410886"/>
                        </a:ext>
                      </a:extLst>
                    </a:gridCol>
                    <a:gridCol w="3569324">
                      <a:extLst>
                        <a:ext uri="{9D8B030D-6E8A-4147-A177-3AD203B41FA5}">
                          <a16:colId xmlns:a16="http://schemas.microsoft.com/office/drawing/2014/main" xmlns="" val="2749520650"/>
                        </a:ext>
                      </a:extLst>
                    </a:gridCol>
                  </a:tblGrid>
                  <a:tr h="7542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К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534988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</a:rPr>
                            <a:t>  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 от </m:t>
                              </m:r>
                              <m:r>
                                <a:rPr lang="ru-RU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oMath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В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его равны  60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988034839"/>
                      </a:ext>
                    </a:extLst>
                  </a:tr>
                  <a:tr h="7598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Я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30238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 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 от 120</m:t>
                              </m:r>
                            </m:oMath>
                          </a14:m>
                          <a:r>
                            <a:rPr lang="ru-RU" sz="2000" dirty="0">
                              <a:effectLst/>
                            </a:rPr>
                            <a:t>  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его равны  200</m:t>
                                </m:r>
                              </m:oMath>
                            </m:oMathPara>
                          </a14:m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45054594"/>
                      </a:ext>
                    </a:extLst>
                  </a:tr>
                  <a:tr h="7542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С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от 100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его равны  49</m:t>
                                </m:r>
                              </m:oMath>
                            </m:oMathPara>
                          </a14:m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891896035"/>
                      </a:ext>
                    </a:extLst>
                  </a:tr>
                  <a:tr h="7542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Л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от 100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</a:rPr>
                            <a:t>Е</a:t>
                          </a:r>
                          <a:endParaRPr lang="ru-RU" sz="20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от 81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1627738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6020308"/>
                  </p:ext>
                </p:extLst>
              </p:nvPr>
            </p:nvGraphicFramePr>
            <p:xfrm>
              <a:off x="4063491" y="2447328"/>
              <a:ext cx="7159923" cy="385203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620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180313933"/>
                        </a:ext>
                      </a:extLst>
                    </a:gridCol>
                    <a:gridCol w="230590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693900184"/>
                        </a:ext>
                      </a:extLst>
                    </a:gridCol>
                    <a:gridCol w="66444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408410886"/>
                        </a:ext>
                      </a:extLst>
                    </a:gridCol>
                    <a:gridCol w="356932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749520650"/>
                        </a:ext>
                      </a:extLst>
                    </a:gridCol>
                  </a:tblGrid>
                  <a:tr h="858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К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177" t="-709" r="-183905" b="-350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В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00853" t="-709" r="-341" b="-350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988034839"/>
                      </a:ext>
                    </a:extLst>
                  </a:tr>
                  <a:tr h="86525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Я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177" t="-100000" r="-183905" b="-247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00853" t="-100000" r="-341" b="-247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645054594"/>
                      </a:ext>
                    </a:extLst>
                  </a:tr>
                  <a:tr h="85890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С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177" t="-201418" r="-183905" b="-1496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00853" t="-201418" r="-341" b="-1496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891896035"/>
                      </a:ext>
                    </a:extLst>
                  </a:tr>
                  <a:tr h="126892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Л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7177" t="-203349" r="-183905" b="-9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</a:rPr>
                            <a:t>Е</a:t>
                          </a:r>
                          <a:endParaRPr lang="ru-RU" sz="20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00853" t="-203349" r="-341" b="-9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1627738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148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novochag.ru/upload/img_cache/22c/22c414407a3867e9705511756b13354b_ce_612x460x0x0_cropped_1332x888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5" r="8942"/>
          <a:stretch/>
        </p:blipFill>
        <p:spPr bwMode="auto">
          <a:xfrm>
            <a:off x="268910" y="1900503"/>
            <a:ext cx="3128808" cy="26694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Рисунок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44" y="4782899"/>
            <a:ext cx="1961883" cy="19355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31344" y="397141"/>
            <a:ext cx="10383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Задача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Найдите значение выражений и узнаете имя первой в мире женщины профессора математики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146980"/>
              </p:ext>
            </p:extLst>
          </p:nvPr>
        </p:nvGraphicFramePr>
        <p:xfrm>
          <a:off x="4908428" y="833703"/>
          <a:ext cx="5374259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1322">
                  <a:extLst>
                    <a:ext uri="{9D8B030D-6E8A-4147-A177-3AD203B41FA5}">
                      <a16:colId xmlns:a16="http://schemas.microsoft.com/office/drawing/2014/main" xmlns="" val="2114660263"/>
                    </a:ext>
                  </a:extLst>
                </a:gridCol>
                <a:gridCol w="460477">
                  <a:extLst>
                    <a:ext uri="{9D8B030D-6E8A-4147-A177-3AD203B41FA5}">
                      <a16:colId xmlns:a16="http://schemas.microsoft.com/office/drawing/2014/main" xmlns="" val="2119317644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1362128677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3146366358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2793146886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1599359654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4201186636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550858282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3254827474"/>
                    </a:ext>
                  </a:extLst>
                </a:gridCol>
                <a:gridCol w="563240">
                  <a:extLst>
                    <a:ext uri="{9D8B030D-6E8A-4147-A177-3AD203B41FA5}">
                      <a16:colId xmlns:a16="http://schemas.microsoft.com/office/drawing/2014/main" xmlns="" val="3178750492"/>
                    </a:ext>
                  </a:extLst>
                </a:gridCol>
                <a:gridCol w="445900">
                  <a:extLst>
                    <a:ext uri="{9D8B030D-6E8A-4147-A177-3AD203B41FA5}">
                      <a16:colId xmlns:a16="http://schemas.microsoft.com/office/drawing/2014/main" xmlns="" val="145521346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418947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480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754467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9928654"/>
                  </p:ext>
                </p:extLst>
              </p:nvPr>
            </p:nvGraphicFramePr>
            <p:xfrm>
              <a:off x="4088921" y="2322038"/>
              <a:ext cx="7159923" cy="38992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620254">
                      <a:extLst>
                        <a:ext uri="{9D8B030D-6E8A-4147-A177-3AD203B41FA5}">
                          <a16:colId xmlns:a16="http://schemas.microsoft.com/office/drawing/2014/main" xmlns="" val="4180313933"/>
                        </a:ext>
                      </a:extLst>
                    </a:gridCol>
                    <a:gridCol w="2305904">
                      <a:extLst>
                        <a:ext uri="{9D8B030D-6E8A-4147-A177-3AD203B41FA5}">
                          <a16:colId xmlns:a16="http://schemas.microsoft.com/office/drawing/2014/main" xmlns="" val="1693900184"/>
                        </a:ext>
                      </a:extLst>
                    </a:gridCol>
                    <a:gridCol w="664441">
                      <a:extLst>
                        <a:ext uri="{9D8B030D-6E8A-4147-A177-3AD203B41FA5}">
                          <a16:colId xmlns:a16="http://schemas.microsoft.com/office/drawing/2014/main" xmlns="" val="2408410886"/>
                        </a:ext>
                      </a:extLst>
                    </a:gridCol>
                    <a:gridCol w="3569324">
                      <a:extLst>
                        <a:ext uri="{9D8B030D-6E8A-4147-A177-3AD203B41FA5}">
                          <a16:colId xmlns:a16="http://schemas.microsoft.com/office/drawing/2014/main" xmlns="" val="2749520650"/>
                        </a:ext>
                      </a:extLst>
                    </a:gridCol>
                  </a:tblGrid>
                  <a:tr h="7542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К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534988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</a:rPr>
                            <a:t>  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 от </m:t>
                              </m:r>
                              <m:r>
                                <a:rPr lang="ru-RU" sz="2000" b="0" i="0" smtClean="0">
                                  <a:effectLst/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oMath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В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его равны  60</m:t>
                                </m:r>
                              </m:oMath>
                            </m:oMathPara>
                          </a14:m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988034839"/>
                      </a:ext>
                    </a:extLst>
                  </a:tr>
                  <a:tr h="7598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Я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30238" indent="0"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 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 от 120</m:t>
                              </m:r>
                            </m:oMath>
                          </a14:m>
                          <a:r>
                            <a:rPr lang="ru-RU" sz="2000" dirty="0">
                              <a:effectLst/>
                            </a:rPr>
                            <a:t>  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его равны  200</m:t>
                                </m:r>
                              </m:oMath>
                            </m:oMathPara>
                          </a14:m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45054594"/>
                      </a:ext>
                    </a:extLst>
                  </a:tr>
                  <a:tr h="7542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С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от 100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его равны  49</m:t>
                                </m:r>
                              </m:oMath>
                            </m:oMathPara>
                          </a14:m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891896035"/>
                      </a:ext>
                    </a:extLst>
                  </a:tr>
                  <a:tr h="75423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Л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от 100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</a:rPr>
                            <a:t>Е</a:t>
                          </a:r>
                          <a:endParaRPr lang="ru-RU" sz="20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 от 81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1627738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9928654"/>
                  </p:ext>
                </p:extLst>
              </p:nvPr>
            </p:nvGraphicFramePr>
            <p:xfrm>
              <a:off x="4088921" y="2322038"/>
              <a:ext cx="7159923" cy="389928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620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180313933"/>
                        </a:ext>
                      </a:extLst>
                    </a:gridCol>
                    <a:gridCol w="230590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693900184"/>
                        </a:ext>
                      </a:extLst>
                    </a:gridCol>
                    <a:gridCol w="66444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408410886"/>
                        </a:ext>
                      </a:extLst>
                    </a:gridCol>
                    <a:gridCol w="356932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749520650"/>
                        </a:ext>
                      </a:extLst>
                    </a:gridCol>
                  </a:tblGrid>
                  <a:tr h="8589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К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27177" t="-709" r="-183905" b="-3560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В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0853" t="-709" r="-341" b="-3560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988034839"/>
                      </a:ext>
                    </a:extLst>
                  </a:tr>
                  <a:tr h="86525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Я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27177" t="-100000" r="-183905" b="-2535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А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0853" t="-100000" r="-341" b="-2535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645054594"/>
                      </a:ext>
                    </a:extLst>
                  </a:tr>
                  <a:tr h="85890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С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27177" t="-200000" r="-183905" b="-1535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О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0853" t="-200000" r="-341" b="-1535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891896035"/>
                      </a:ext>
                    </a:extLst>
                  </a:tr>
                  <a:tr h="1316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Л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27177" t="-197222" r="-183905" b="-9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smtClean="0">
                              <a:effectLst/>
                            </a:rPr>
                            <a:t>Е</a:t>
                          </a:r>
                          <a:endParaRPr lang="ru-RU" sz="20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0853" t="-197222" r="-341" b="-9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16277388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188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ирами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117" y="313992"/>
            <a:ext cx="5442195" cy="2176878"/>
          </a:xfrm>
          <a:prstGeom prst="rect">
            <a:avLst/>
          </a:prstGeom>
          <a:noFill/>
        </p:spPr>
      </p:pic>
      <p:pic>
        <p:nvPicPr>
          <p:cNvPr id="5" name="Picture 2" descr="ребус по математик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312" y="125837"/>
            <a:ext cx="6202313" cy="2480925"/>
          </a:xfrm>
          <a:prstGeom prst="rect">
            <a:avLst/>
          </a:prstGeom>
          <a:noFill/>
        </p:spPr>
      </p:pic>
      <p:pic>
        <p:nvPicPr>
          <p:cNvPr id="6" name="Picture 2" descr="ребус по математик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62675" y="3274745"/>
            <a:ext cx="5761398" cy="2304559"/>
          </a:xfrm>
          <a:prstGeom prst="rect">
            <a:avLst/>
          </a:prstGeom>
          <a:noFill/>
        </p:spPr>
      </p:pic>
      <p:pic>
        <p:nvPicPr>
          <p:cNvPr id="7" name="Picture 2" descr="ребус по математик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3515" y="3464526"/>
            <a:ext cx="5761397" cy="23045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48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196" y="198437"/>
            <a:ext cx="8801100" cy="62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24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788" y="0"/>
            <a:ext cx="8919714" cy="668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9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43464" y="171662"/>
            <a:ext cx="1093829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разгадайте имя древнегреческого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математика, философа рождение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которого было предсказано прорицательницей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знаменитую теорему знают все школьники</a:t>
            </a:r>
            <a:r>
              <a:rPr lang="ru-RU" dirty="0"/>
              <a:t>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023791"/>
              </p:ext>
            </p:extLst>
          </p:nvPr>
        </p:nvGraphicFramePr>
        <p:xfrm>
          <a:off x="4560946" y="1724545"/>
          <a:ext cx="5934075" cy="914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943041945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1080794008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1610853597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610198955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448741305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3730594351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29743717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a14="http://schemas.microsoft.com/office/drawing/2010/main" xmlns:a16="http://schemas.microsoft.com/office/drawing/2014/main" xmlns="" val="4288720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84200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a14="http://schemas.microsoft.com/office/drawing/2010/main" xmlns:a16="http://schemas.microsoft.com/office/drawing/2014/main" xmlns="" val="400323769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8333934"/>
                  </p:ext>
                </p:extLst>
              </p:nvPr>
            </p:nvGraphicFramePr>
            <p:xfrm>
              <a:off x="4035369" y="3486568"/>
              <a:ext cx="7280695" cy="202773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79605">
                      <a:extLst>
                        <a:ext uri="{9D8B030D-6E8A-4147-A177-3AD203B41FA5}">
                          <a16:colId xmlns:a16="http://schemas.microsoft.com/office/drawing/2014/main" xmlns="" val="2411741413"/>
                        </a:ext>
                      </a:extLst>
                    </a:gridCol>
                    <a:gridCol w="2760353">
                      <a:extLst>
                        <a:ext uri="{9D8B030D-6E8A-4147-A177-3AD203B41FA5}">
                          <a16:colId xmlns:a16="http://schemas.microsoft.com/office/drawing/2014/main" xmlns="" val="3297717877"/>
                        </a:ext>
                      </a:extLst>
                    </a:gridCol>
                    <a:gridCol w="663794">
                      <a:extLst>
                        <a:ext uri="{9D8B030D-6E8A-4147-A177-3AD203B41FA5}">
                          <a16:colId xmlns:a16="http://schemas.microsoft.com/office/drawing/2014/main" xmlns="" val="2781848138"/>
                        </a:ext>
                      </a:extLst>
                    </a:gridCol>
                    <a:gridCol w="2976943">
                      <a:extLst>
                        <a:ext uri="{9D8B030D-6E8A-4147-A177-3AD203B41FA5}">
                          <a16:colId xmlns:a16="http://schemas.microsoft.com/office/drawing/2014/main" xmlns="" val="444259967"/>
                        </a:ext>
                      </a:extLst>
                    </a:gridCol>
                  </a:tblGrid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10∙(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3)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</a:rPr>
                            <a:t>125+638+75+62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415832306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marR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25∙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ru-RU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−25∙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47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386+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312917832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/>
                                  </a:rPr>
                                  <m:t>6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175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69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∙2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3∙5∙2∙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948237768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marR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25</m:t>
                                </m:r>
                                <m:r>
                                  <a:rPr lang="ru-RU" sz="2000" b="0" i="1" smtClean="0">
                                    <a:effectLst/>
                                    <a:latin typeface="Cambria Math"/>
                                    <a:ea typeface="Cambria Math"/>
                                  </a:rPr>
                                  <m:t>∙842∙4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1900176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8333934"/>
                  </p:ext>
                </p:extLst>
              </p:nvPr>
            </p:nvGraphicFramePr>
            <p:xfrm>
              <a:off x="4035369" y="3486568"/>
              <a:ext cx="7280695" cy="202773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7960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411741413"/>
                        </a:ext>
                      </a:extLst>
                    </a:gridCol>
                    <a:gridCol w="276035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297717877"/>
                        </a:ext>
                      </a:extLst>
                    </a:gridCol>
                    <a:gridCol w="66379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781848138"/>
                        </a:ext>
                      </a:extLst>
                    </a:gridCol>
                    <a:gridCol w="297694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44259967"/>
                        </a:ext>
                      </a:extLst>
                    </a:gridCol>
                  </a:tblGrid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1938" t="-1190" r="-132159" b="-3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</a:rPr>
                            <a:t>125+638+75+62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415832306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1938" t="-102410" r="-132159" b="-212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4785" t="-102410" r="-409" b="-212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312917832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1938" t="-200000" r="-132159" b="-1095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4785" t="-200000" r="-409" b="-1095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948237768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marR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44785" t="-303614" r="-409" b="-108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19001763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826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biografii.net/wp-content/uploads/2018/11/g16rL5dd1K1W_pifagor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08" y="1390650"/>
            <a:ext cx="2633663" cy="2974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350" y="4608864"/>
            <a:ext cx="2239126" cy="208069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43464" y="171662"/>
            <a:ext cx="1093829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 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разгадайте имя древнегреческого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математика, философа рождение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которого было предсказано прорицательницей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знаменитую теорему знают все школьники</a:t>
            </a:r>
            <a:r>
              <a:rPr lang="ru-RU" dirty="0"/>
              <a:t>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004325"/>
              </p:ext>
            </p:extLst>
          </p:nvPr>
        </p:nvGraphicFramePr>
        <p:xfrm>
          <a:off x="4560946" y="1724545"/>
          <a:ext cx="5934075" cy="914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943041945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1080794008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1610853597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610198955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448741305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3730594351"/>
                    </a:ext>
                  </a:extLst>
                </a:gridCol>
                <a:gridCol w="847725">
                  <a:extLst>
                    <a:ext uri="{9D8B030D-6E8A-4147-A177-3AD203B41FA5}">
                      <a16:colId xmlns:mc="http://schemas.openxmlformats.org/markup-compatibility/2006" xmlns:a14="http://schemas.microsoft.com/office/drawing/2010/main" xmlns:a16="http://schemas.microsoft.com/office/drawing/2014/main" xmlns="" val="29743717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a14="http://schemas.microsoft.com/office/drawing/2010/main" xmlns:a16="http://schemas.microsoft.com/office/drawing/2014/main" xmlns="" val="4288720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84200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a14="http://schemas.microsoft.com/office/drawing/2010/main" xmlns:a16="http://schemas.microsoft.com/office/drawing/2014/main" xmlns="" val="400323769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2868935"/>
                  </p:ext>
                </p:extLst>
              </p:nvPr>
            </p:nvGraphicFramePr>
            <p:xfrm>
              <a:off x="4035369" y="3486568"/>
              <a:ext cx="7280695" cy="202773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79605">
                      <a:extLst>
                        <a:ext uri="{9D8B030D-6E8A-4147-A177-3AD203B41FA5}">
                          <a16:colId xmlns:a16="http://schemas.microsoft.com/office/drawing/2014/main" xmlns="" val="2411741413"/>
                        </a:ext>
                      </a:extLst>
                    </a:gridCol>
                    <a:gridCol w="2760353">
                      <a:extLst>
                        <a:ext uri="{9D8B030D-6E8A-4147-A177-3AD203B41FA5}">
                          <a16:colId xmlns:a16="http://schemas.microsoft.com/office/drawing/2014/main" xmlns="" val="3297717877"/>
                        </a:ext>
                      </a:extLst>
                    </a:gridCol>
                    <a:gridCol w="663794">
                      <a:extLst>
                        <a:ext uri="{9D8B030D-6E8A-4147-A177-3AD203B41FA5}">
                          <a16:colId xmlns:a16="http://schemas.microsoft.com/office/drawing/2014/main" xmlns="" val="2781848138"/>
                        </a:ext>
                      </a:extLst>
                    </a:gridCol>
                    <a:gridCol w="2976943">
                      <a:extLst>
                        <a:ext uri="{9D8B030D-6E8A-4147-A177-3AD203B41FA5}">
                          <a16:colId xmlns:a16="http://schemas.microsoft.com/office/drawing/2014/main" xmlns="" val="444259967"/>
                        </a:ext>
                      </a:extLst>
                    </a:gridCol>
                  </a:tblGrid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10∙(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3)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</a:rPr>
                            <a:t>125+638+75+62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415832306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marR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25∙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ru-RU" sz="20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−25∙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47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386+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4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312917832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/>
                                  </a:rPr>
                                  <m:t>6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175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69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∙2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smtClean="0">
                                    <a:effectLst/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3∙5∙2∙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948237768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marR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25</m:t>
                                </m:r>
                                <m:r>
                                  <a:rPr lang="ru-RU" sz="2000" b="0" i="1" smtClean="0">
                                    <a:effectLst/>
                                    <a:latin typeface="Cambria Math"/>
                                    <a:ea typeface="Cambria Math"/>
                                  </a:rPr>
                                  <m:t>∙842∙4</m:t>
                                </m:r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1900176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Таблица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2868935"/>
                  </p:ext>
                </p:extLst>
              </p:nvPr>
            </p:nvGraphicFramePr>
            <p:xfrm>
              <a:off x="4035369" y="3486568"/>
              <a:ext cx="7280695" cy="202773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7960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411741413"/>
                        </a:ext>
                      </a:extLst>
                    </a:gridCol>
                    <a:gridCol w="276035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297717877"/>
                        </a:ext>
                      </a:extLst>
                    </a:gridCol>
                    <a:gridCol w="66379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781848138"/>
                        </a:ext>
                      </a:extLst>
                    </a:gridCol>
                    <a:gridCol w="297694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44259967"/>
                        </a:ext>
                      </a:extLst>
                    </a:gridCol>
                  </a:tblGrid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009" t="-1205" r="-132009" b="-312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025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</a:rPr>
                            <a:t>125+638+75+62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415832306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009" t="-100000" r="-132009" b="-20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О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144877" t="-100000" r="-205" b="-20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312917832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32009" t="-202410" r="-132009" b="-1108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П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144877" t="-202410" r="-205" b="-1108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948237768"/>
                      </a:ext>
                    </a:extLst>
                  </a:tr>
                  <a:tr h="506934">
                    <a:tc>
                      <a:txBody>
                        <a:bodyPr/>
                        <a:lstStyle/>
                        <a:p>
                          <a:pPr marL="1397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00660" marR="0" indent="0" algn="just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144877" t="-302410" r="-205" b="-108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19001763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0665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8000" y="115359"/>
            <a:ext cx="5181600" cy="4351338"/>
          </a:xfrm>
        </p:spPr>
        <p:txBody>
          <a:bodyPr/>
          <a:lstStyle/>
          <a:p>
            <a:pPr lvl="0"/>
            <a:r>
              <a:rPr lang="ru-RU" dirty="0" smtClean="0"/>
              <a:t>Бывает </a:t>
            </a:r>
            <a:r>
              <a:rPr lang="ru-RU" dirty="0"/>
              <a:t>в предложении, на карте. У некоторых бывает в тетради, на лице.</a:t>
            </a:r>
          </a:p>
          <a:p>
            <a:pPr lvl="0"/>
            <a:r>
              <a:rPr lang="ru-RU" dirty="0"/>
              <a:t>Это основная геометрическая фигура.</a:t>
            </a:r>
          </a:p>
          <a:p>
            <a:pPr lvl="0"/>
            <a:r>
              <a:rPr lang="ru-RU" dirty="0"/>
              <a:t>Ставится в конце предложения.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4534" y="115359"/>
            <a:ext cx="5181600" cy="4351338"/>
          </a:xfrm>
        </p:spPr>
        <p:txBody>
          <a:bodyPr/>
          <a:lstStyle/>
          <a:p>
            <a:pPr lvl="0"/>
            <a:r>
              <a:rPr lang="ru-RU" dirty="0"/>
              <a:t>Бывает у дома, у шкафа, у парты.</a:t>
            </a:r>
          </a:p>
          <a:p>
            <a:pPr lvl="0"/>
            <a:r>
              <a:rPr lang="ru-RU" dirty="0"/>
              <a:t>Там иногда находятся дети. Об него можно ударится и получить синяк.</a:t>
            </a:r>
          </a:p>
          <a:p>
            <a:pPr lvl="0"/>
            <a:r>
              <a:rPr lang="ru-RU" dirty="0"/>
              <a:t>Фигура, которая состоит из точки (вершины) и двух различных лучей.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36236" y="4296601"/>
            <a:ext cx="17777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точка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43768" y="4161134"/>
            <a:ext cx="1435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угол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79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8000" y="115359"/>
            <a:ext cx="5181600" cy="4351338"/>
          </a:xfrm>
        </p:spPr>
        <p:txBody>
          <a:bodyPr/>
          <a:lstStyle/>
          <a:p>
            <a:pPr lvl="0"/>
            <a:r>
              <a:rPr lang="ru-RU" dirty="0"/>
              <a:t>Это мы берем с собой в школу. Им мы пользуемся на уроках. Бывает нескольких видов.</a:t>
            </a:r>
          </a:p>
          <a:p>
            <a:pPr lvl="0"/>
            <a:r>
              <a:rPr lang="ru-RU" dirty="0"/>
              <a:t>Это используем в основном на уроках математики.</a:t>
            </a:r>
          </a:p>
          <a:p>
            <a:pPr lvl="0"/>
            <a:r>
              <a:rPr lang="ru-RU" dirty="0"/>
              <a:t> Состоит из трех отрезков и трех вершин.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4534" y="115359"/>
            <a:ext cx="5181600" cy="4351338"/>
          </a:xfrm>
        </p:spPr>
        <p:txBody>
          <a:bodyPr/>
          <a:lstStyle/>
          <a:p>
            <a:pPr lvl="0"/>
            <a:r>
              <a:rPr lang="ru-RU" dirty="0"/>
              <a:t>Это есть у дома, у квартиры, у поля, у класса.</a:t>
            </a:r>
          </a:p>
          <a:p>
            <a:pPr lvl="0"/>
            <a:r>
              <a:rPr lang="ru-RU" dirty="0"/>
              <a:t>Можно найти у прямоугольника, круга, треугольника.</a:t>
            </a:r>
          </a:p>
          <a:p>
            <a:r>
              <a:rPr lang="ru-RU" dirty="0"/>
              <a:t>Это произведение длины на ширину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5898" y="4296601"/>
            <a:ext cx="3798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треугольник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48195" y="4161134"/>
            <a:ext cx="2826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площадь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172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336" y="130325"/>
            <a:ext cx="9859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Решите примеры, и вы узнаете, как звали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одного из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величайших математиков всех времен,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«короля математики».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5990658"/>
                  </p:ext>
                </p:extLst>
              </p:nvPr>
            </p:nvGraphicFramePr>
            <p:xfrm>
              <a:off x="3764846" y="1003088"/>
              <a:ext cx="3599778" cy="149908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14254">
                      <a:extLst>
                        <a:ext uri="{9D8B030D-6E8A-4147-A177-3AD203B41FA5}">
                          <a16:colId xmlns:a16="http://schemas.microsoft.com/office/drawing/2014/main" xmlns="" val="2270673927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1399914443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3095087449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289773110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3440491782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415193486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4289653237"/>
                        </a:ext>
                      </a:extLst>
                    </a:gridCol>
                  </a:tblGrid>
                  <a:tr h="4571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175193211"/>
                      </a:ext>
                    </a:extLst>
                  </a:tr>
                  <a:tr h="8590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384413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5990658"/>
                  </p:ext>
                </p:extLst>
              </p:nvPr>
            </p:nvGraphicFramePr>
            <p:xfrm>
              <a:off x="3764846" y="1003088"/>
              <a:ext cx="3599778" cy="149908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70673927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99914443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095087449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89773110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440491782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15193486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289653237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175193211"/>
                      </a:ext>
                    </a:extLst>
                  </a:tr>
                  <a:tr h="85900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176" t="-74648" r="-598824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02381" t="-74648" r="-505952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00000" t="-74648" r="-400000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3571" t="-74648" r="-304762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98824" t="-74648" r="-201176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04762" t="-74648" r="-103571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97647" t="-74648" r="-2353" b="-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384413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9111581"/>
                  </p:ext>
                </p:extLst>
              </p:nvPr>
            </p:nvGraphicFramePr>
            <p:xfrm>
              <a:off x="7566462" y="1237867"/>
              <a:ext cx="4113700" cy="123710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22740">
                      <a:extLst>
                        <a:ext uri="{9D8B030D-6E8A-4147-A177-3AD203B41FA5}">
                          <a16:colId xmlns:a16="http://schemas.microsoft.com/office/drawing/2014/main" xmlns="" val="99754032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2582513999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2298663870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1762748247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31124937"/>
                        </a:ext>
                      </a:extLst>
                    </a:gridCol>
                  </a:tblGrid>
                  <a:tr h="3238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994260324"/>
                      </a:ext>
                    </a:extLst>
                  </a:tr>
                  <a:tr h="678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8719173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9111581"/>
                  </p:ext>
                </p:extLst>
              </p:nvPr>
            </p:nvGraphicFramePr>
            <p:xfrm>
              <a:off x="7566462" y="1237867"/>
              <a:ext cx="4113700" cy="123710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99754032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582513999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98663870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762748247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112493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994260324"/>
                      </a:ext>
                    </a:extLst>
                  </a:tr>
                  <a:tr h="77990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741" t="-59375" r="-402222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0741" t="-59375" r="-302222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99265" t="-59375" r="-200000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301481" t="-59375" r="-101481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01481" t="-59375" r="-1481" b="-23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87191734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2247587"/>
                  </p:ext>
                </p:extLst>
              </p:nvPr>
            </p:nvGraphicFramePr>
            <p:xfrm>
              <a:off x="4329116" y="3171293"/>
              <a:ext cx="5934075" cy="359933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16915">
                      <a:extLst>
                        <a:ext uri="{9D8B030D-6E8A-4147-A177-3AD203B41FA5}">
                          <a16:colId xmlns:a16="http://schemas.microsoft.com/office/drawing/2014/main" xmlns="" val="173823620"/>
                        </a:ext>
                      </a:extLst>
                    </a:gridCol>
                    <a:gridCol w="2249805">
                      <a:extLst>
                        <a:ext uri="{9D8B030D-6E8A-4147-A177-3AD203B41FA5}">
                          <a16:colId xmlns:a16="http://schemas.microsoft.com/office/drawing/2014/main" xmlns="" val="1363098166"/>
                        </a:ext>
                      </a:extLst>
                    </a:gridCol>
                    <a:gridCol w="555284">
                      <a:extLst>
                        <a:ext uri="{9D8B030D-6E8A-4147-A177-3AD203B41FA5}">
                          <a16:colId xmlns:a16="http://schemas.microsoft.com/office/drawing/2014/main" xmlns="" val="787471837"/>
                        </a:ext>
                      </a:extLst>
                    </a:gridCol>
                    <a:gridCol w="2412071">
                      <a:extLst>
                        <a:ext uri="{9D8B030D-6E8A-4147-A177-3AD203B41FA5}">
                          <a16:colId xmlns:a16="http://schemas.microsoft.com/office/drawing/2014/main" xmlns="" val="2301314915"/>
                        </a:ext>
                      </a:extLst>
                    </a:gridCol>
                  </a:tblGrid>
                  <a:tr h="6588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ru-RU" sz="20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 smtClean="0"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50875174"/>
                      </a:ext>
                    </a:extLst>
                  </a:tr>
                  <a:tr h="5892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17</m:t>
                                    </m:r>
                                  </m:den>
                                </m:f>
                                <m:r>
                                  <a:rPr lang="ru-RU" sz="20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+1</m:t>
                                </m:r>
                                <m:f>
                                  <m:fPr>
                                    <m:ctrlPr>
                                      <a:rPr lang="ru-RU" sz="20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У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0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0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36029177"/>
                      </a:ext>
                    </a:extLst>
                  </a:tr>
                  <a:tr h="215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 smtClean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0" smtClean="0">
                                        <a:effectLst/>
                                        <a:latin typeface="Cambria Math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20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652460571"/>
                      </a:ext>
                    </a:extLst>
                  </a:tr>
                  <a:tr h="215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eaLnBrk="1" latinLnBrk="0" hangingPunct="1"/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ru-RU" sz="2000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0" smtClean="0">
                                    <a:effectLst/>
                                    <a:latin typeface="Cambria Math"/>
                                  </a:rPr>
                                  <m:t>5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0" smtClean="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0" smtClean="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43774967"/>
                      </a:ext>
                    </a:extLst>
                  </a:tr>
                  <a:tr h="215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ru-RU" sz="2000" b="0" i="1" smtClean="0">
                                    <a:effectLst/>
                                    <a:latin typeface="Cambria Math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2247587"/>
                  </p:ext>
                </p:extLst>
              </p:nvPr>
            </p:nvGraphicFramePr>
            <p:xfrm>
              <a:off x="4329116" y="3171293"/>
              <a:ext cx="5934075" cy="357729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1691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73823620"/>
                        </a:ext>
                      </a:extLst>
                    </a:gridCol>
                    <a:gridCol w="224980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63098166"/>
                        </a:ext>
                      </a:extLst>
                    </a:gridCol>
                    <a:gridCol w="55528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787471837"/>
                        </a:ext>
                      </a:extLst>
                    </a:gridCol>
                    <a:gridCol w="241207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301314915"/>
                        </a:ext>
                      </a:extLst>
                    </a:gridCol>
                  </a:tblGrid>
                  <a:tr h="6588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2249" t="-12037" r="-132520" b="-446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46212" t="-12037" r="-505" b="-4462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50875174"/>
                      </a:ext>
                    </a:extLst>
                  </a:tr>
                  <a:tr h="687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2249" t="-107080" r="-132520" b="-3265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У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46212" t="-107080" r="-505" b="-3265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336029177"/>
                      </a:ext>
                    </a:extLst>
                  </a:tr>
                  <a:tr h="8420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2249" t="-168345" r="-132520" b="-1654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46212" t="-168345" r="-505" b="-1654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652460571"/>
                      </a:ext>
                    </a:extLst>
                  </a:tr>
                  <a:tr h="6943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2249" t="-327193" r="-132520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46212" t="-327193" r="-505" b="-101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643774967"/>
                      </a:ext>
                    </a:extLst>
                  </a:tr>
                  <a:tr h="6943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2249" t="-427193" r="-132520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874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i?id=a2537cd1c9451b024c721ca2bca68ad780981e48-5886795-images-thumbs&amp;n=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02" y="1237866"/>
            <a:ext cx="3295290" cy="28202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85" y="4668254"/>
            <a:ext cx="1936370" cy="181494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85336" y="130325"/>
            <a:ext cx="9859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Решите примеры, и вы узнаете, как звали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одного из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величайших математиков всех времен,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«короля математики».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372818"/>
                  </p:ext>
                </p:extLst>
              </p:nvPr>
            </p:nvGraphicFramePr>
            <p:xfrm>
              <a:off x="3764846" y="1003088"/>
              <a:ext cx="3599778" cy="149908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14254">
                      <a:extLst>
                        <a:ext uri="{9D8B030D-6E8A-4147-A177-3AD203B41FA5}">
                          <a16:colId xmlns:a16="http://schemas.microsoft.com/office/drawing/2014/main" xmlns="" val="2270673927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1399914443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3095087449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289773110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3440491782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415193486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:a16="http://schemas.microsoft.com/office/drawing/2014/main" xmlns="" val="4289653237"/>
                        </a:ext>
                      </a:extLst>
                    </a:gridCol>
                  </a:tblGrid>
                  <a:tr h="45715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175193211"/>
                      </a:ext>
                    </a:extLst>
                  </a:tr>
                  <a:tr h="85900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800" dirty="0">
                            <a:effectLst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384413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372818"/>
                  </p:ext>
                </p:extLst>
              </p:nvPr>
            </p:nvGraphicFramePr>
            <p:xfrm>
              <a:off x="3764846" y="1003088"/>
              <a:ext cx="3599778" cy="149908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70673927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99914443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095087449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89773110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440491782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15193486"/>
                        </a:ext>
                      </a:extLst>
                    </a:gridCol>
                    <a:gridCol w="51425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289653237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175193211"/>
                      </a:ext>
                    </a:extLst>
                  </a:tr>
                  <a:tr h="85900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176" t="-74648" r="-598824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2381" t="-74648" r="-505952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200000" t="-74648" r="-400000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03571" t="-74648" r="-304762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98824" t="-74648" r="-201176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504762" t="-74648" r="-103571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597647" t="-74648" r="-2353" b="-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384413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1132915"/>
                  </p:ext>
                </p:extLst>
              </p:nvPr>
            </p:nvGraphicFramePr>
            <p:xfrm>
              <a:off x="7566462" y="1237867"/>
              <a:ext cx="4113700" cy="123710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22740">
                      <a:extLst>
                        <a:ext uri="{9D8B030D-6E8A-4147-A177-3AD203B41FA5}">
                          <a16:colId xmlns:a16="http://schemas.microsoft.com/office/drawing/2014/main" xmlns="" val="99754032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2582513999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2298663870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1762748247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:a16="http://schemas.microsoft.com/office/drawing/2014/main" xmlns="" val="31124937"/>
                        </a:ext>
                      </a:extLst>
                    </a:gridCol>
                  </a:tblGrid>
                  <a:tr h="3238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994260324"/>
                      </a:ext>
                    </a:extLst>
                  </a:tr>
                  <a:tr h="6786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ru-RU" sz="18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  <m:r>
                                      <a:rPr lang="ru-RU" sz="18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kern="1200" dirty="0" smtClean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+mn-cs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18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lang="ru-RU" sz="1800" b="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8719173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1132915"/>
                  </p:ext>
                </p:extLst>
              </p:nvPr>
            </p:nvGraphicFramePr>
            <p:xfrm>
              <a:off x="7566462" y="1237867"/>
              <a:ext cx="4113700" cy="1237107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99754032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582513999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98663870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762748247"/>
                        </a:ext>
                      </a:extLst>
                    </a:gridCol>
                    <a:gridCol w="82274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112493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994260324"/>
                      </a:ext>
                    </a:extLst>
                  </a:tr>
                  <a:tr h="77990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741" t="-59375" r="-402222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00741" t="-59375" r="-302222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199265" t="-59375" r="-200000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301481" t="-59375" r="-101481" b="-2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5"/>
                          <a:stretch>
                            <a:fillRect l="-401481" t="-59375" r="-1481" b="-23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87191734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8208295"/>
                  </p:ext>
                </p:extLst>
              </p:nvPr>
            </p:nvGraphicFramePr>
            <p:xfrm>
              <a:off x="4329116" y="3171293"/>
              <a:ext cx="5934075" cy="342299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16915">
                      <a:extLst>
                        <a:ext uri="{9D8B030D-6E8A-4147-A177-3AD203B41FA5}">
                          <a16:colId xmlns:a16="http://schemas.microsoft.com/office/drawing/2014/main" xmlns="" val="173823620"/>
                        </a:ext>
                      </a:extLst>
                    </a:gridCol>
                    <a:gridCol w="2249805">
                      <a:extLst>
                        <a:ext uri="{9D8B030D-6E8A-4147-A177-3AD203B41FA5}">
                          <a16:colId xmlns:a16="http://schemas.microsoft.com/office/drawing/2014/main" xmlns="" val="1363098166"/>
                        </a:ext>
                      </a:extLst>
                    </a:gridCol>
                    <a:gridCol w="555284">
                      <a:extLst>
                        <a:ext uri="{9D8B030D-6E8A-4147-A177-3AD203B41FA5}">
                          <a16:colId xmlns:a16="http://schemas.microsoft.com/office/drawing/2014/main" xmlns="" val="787471837"/>
                        </a:ext>
                      </a:extLst>
                    </a:gridCol>
                    <a:gridCol w="2412071">
                      <a:extLst>
                        <a:ext uri="{9D8B030D-6E8A-4147-A177-3AD203B41FA5}">
                          <a16:colId xmlns:a16="http://schemas.microsoft.com/office/drawing/2014/main" xmlns="" val="2301314915"/>
                        </a:ext>
                      </a:extLst>
                    </a:gridCol>
                  </a:tblGrid>
                  <a:tr h="6588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ru-RU" sz="20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 smtClean="0"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50875174"/>
                      </a:ext>
                    </a:extLst>
                  </a:tr>
                  <a:tr h="58923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17</m:t>
                                    </m:r>
                                  </m:den>
                                </m:f>
                                <m:r>
                                  <a:rPr lang="ru-RU" sz="20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+1</m:t>
                                </m:r>
                                <m:f>
                                  <m:fPr>
                                    <m:ctrlPr>
                                      <a:rPr lang="ru-RU" sz="20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У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20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−1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0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336029177"/>
                      </a:ext>
                    </a:extLst>
                  </a:tr>
                  <a:tr h="215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>
                                  <a:effectLst/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f>
                                <m:f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ru-RU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ru-RU" sz="2000" dirty="0" smtClean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indent="0"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4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0" smtClean="0">
                                        <a:effectLst/>
                                        <a:latin typeface="Cambria Math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20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652460571"/>
                      </a:ext>
                    </a:extLst>
                  </a:tr>
                  <a:tr h="215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 eaLnBrk="1" latinLnBrk="0" hangingPunct="1"/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ru-RU" sz="2000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  <m:r>
                                <a:rPr lang="ru-RU" sz="2000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u-RU" sz="20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sz="200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00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0" smtClean="0">
                                    <a:effectLst/>
                                    <a:latin typeface="Cambria Math"/>
                                  </a:rPr>
                                  <m:t>5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0" smtClean="0"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2000" b="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0" smtClean="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43774967"/>
                      </a:ext>
                    </a:extLst>
                  </a:tr>
                  <a:tr h="215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000" i="0" smtClean="0">
                                    <a:effectLst/>
                                    <a:latin typeface="Cambria Math"/>
                                  </a:rPr>
                                  <m:t>1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den>
                                </m:f>
                                <m:r>
                                  <a:rPr lang="ru-RU" sz="200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ru-RU" sz="2000" b="0" i="1" smtClean="0">
                                    <a:effectLst/>
                                    <a:latin typeface="Cambria Math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8208295"/>
                  </p:ext>
                </p:extLst>
              </p:nvPr>
            </p:nvGraphicFramePr>
            <p:xfrm>
              <a:off x="4329116" y="3171293"/>
              <a:ext cx="5934075" cy="342299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1691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73823620"/>
                        </a:ext>
                      </a:extLst>
                    </a:gridCol>
                    <a:gridCol w="224980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63098166"/>
                        </a:ext>
                      </a:extLst>
                    </a:gridCol>
                    <a:gridCol w="55528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787471837"/>
                        </a:ext>
                      </a:extLst>
                    </a:gridCol>
                    <a:gridCol w="241207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301314915"/>
                        </a:ext>
                      </a:extLst>
                    </a:gridCol>
                  </a:tblGrid>
                  <a:tr h="6588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Ф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32249" t="-12037" r="-132520" b="-42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146212" t="-12037" r="-505" b="-42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50875174"/>
                      </a:ext>
                    </a:extLst>
                  </a:tr>
                  <a:tr h="687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Г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32249" t="-107080" r="-132520" b="-3035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У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146212" t="-107080" r="-505" b="-3035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336029177"/>
                      </a:ext>
                    </a:extLst>
                  </a:tr>
                  <a:tr h="6877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32249" t="-207080" r="-132520" b="-2035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146212" t="-207080" r="-505" b="-2035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652460571"/>
                      </a:ext>
                    </a:extLst>
                  </a:tr>
                  <a:tr h="6943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32249" t="-304386" r="-132520" b="-10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146212" t="-304386" r="-505" b="-101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643774967"/>
                      </a:ext>
                    </a:extLst>
                  </a:tr>
                  <a:tr h="69437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6"/>
                          <a:stretch>
                            <a:fillRect l="-32249" t="-404386" r="-132520" b="-1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600"/>
                            </a:spcAft>
                          </a:pPr>
                          <a:endParaRPr lang="ru-RU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0129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96219" y="0"/>
            <a:ext cx="9661585" cy="675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Впишите пропущенные числа.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1. Наврал </a:t>
            </a:r>
            <a:r>
              <a:rPr lang="ru-RU" sz="2400" dirty="0">
                <a:solidFill>
                  <a:srgbClr val="333333"/>
                </a:solidFill>
                <a:latin typeface="Helvetica Neue"/>
              </a:rPr>
              <a:t>в </a:t>
            </a: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… </a:t>
            </a:r>
            <a:r>
              <a:rPr lang="ru-RU" sz="2400" dirty="0">
                <a:solidFill>
                  <a:srgbClr val="333333"/>
                </a:solidFill>
                <a:latin typeface="Helvetica Neue"/>
              </a:rPr>
              <a:t>короба.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rgbClr val="333333"/>
                </a:solidFill>
                <a:latin typeface="Helvetica Neue"/>
              </a:rPr>
              <a:t>2. У него … пятниц на неделе.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rgbClr val="333333"/>
                </a:solidFill>
                <a:latin typeface="Helvetica Neue"/>
              </a:rPr>
              <a:t>3. … раз отмерь, … раз отрежь.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rgbClr val="333333"/>
                </a:solidFill>
                <a:latin typeface="Helvetica Neue"/>
              </a:rPr>
              <a:t>4. Обещанного … года ждут.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rgbClr val="333333"/>
                </a:solidFill>
                <a:latin typeface="Helvetica Neue"/>
              </a:rPr>
              <a:t>5. … сапога – пара</a:t>
            </a: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6. ..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Helvetica Neue"/>
              </a:rPr>
              <a:t>. блин комом.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7. Как свои … пальцев.</a:t>
            </a:r>
          </a:p>
          <a:p>
            <a:pPr>
              <a:lnSpc>
                <a:spcPct val="150000"/>
              </a:lnSpc>
            </a:pPr>
            <a:r>
              <a:rPr lang="ru-RU" sz="2400" b="0" i="0" dirty="0" smtClean="0">
                <a:solidFill>
                  <a:srgbClr val="333333"/>
                </a:solidFill>
                <a:effectLst/>
                <a:latin typeface="Helvetica Neue"/>
              </a:rPr>
              <a:t>8. Лучше … раз увидеть, чем … раз услышать.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9. … голова хорошо, а … лучше.</a:t>
            </a:r>
          </a:p>
          <a:p>
            <a:pPr>
              <a:lnSpc>
                <a:spcPct val="150000"/>
              </a:lnSpc>
            </a:pPr>
            <a:r>
              <a:rPr lang="ru-RU" sz="2400" b="0" i="0" dirty="0" smtClean="0">
                <a:solidFill>
                  <a:srgbClr val="333333"/>
                </a:solidFill>
                <a:effectLst/>
                <a:latin typeface="Helvetica Neue"/>
              </a:rPr>
              <a:t>10. </a:t>
            </a:r>
            <a:r>
              <a:rPr lang="ru-RU" sz="2400" dirty="0" smtClean="0">
                <a:solidFill>
                  <a:srgbClr val="333333"/>
                </a:solidFill>
                <a:latin typeface="Helvetica Neue"/>
              </a:rPr>
              <a:t>… </a:t>
            </a:r>
            <a:r>
              <a:rPr lang="ru-RU" sz="2400" b="0" i="0" dirty="0" smtClean="0">
                <a:solidFill>
                  <a:srgbClr val="333333"/>
                </a:solidFill>
                <a:effectLst/>
                <a:latin typeface="Helvetica Neue"/>
              </a:rPr>
              <a:t>пашет, а … руками машут.</a:t>
            </a:r>
          </a:p>
          <a:p>
            <a:pPr>
              <a:lnSpc>
                <a:spcPct val="150000"/>
              </a:lnSpc>
            </a:pPr>
            <a:endParaRPr lang="ru-RU" sz="2800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478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9751" y="372861"/>
            <a:ext cx="103516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Решите примеры, и вы узнаете имя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русского математика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создателя неевклидовой геометрии.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5892920"/>
                  </p:ext>
                </p:extLst>
              </p:nvPr>
            </p:nvGraphicFramePr>
            <p:xfrm>
              <a:off x="3821503" y="1007292"/>
              <a:ext cx="7470474" cy="131616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41624">
                      <a:extLst>
                        <a:ext uri="{9D8B030D-6E8A-4147-A177-3AD203B41FA5}">
                          <a16:colId xmlns:a16="http://schemas.microsoft.com/office/drawing/2014/main" xmlns="" val="2478777140"/>
                        </a:ext>
                      </a:extLst>
                    </a:gridCol>
                    <a:gridCol w="647246">
                      <a:extLst>
                        <a:ext uri="{9D8B030D-6E8A-4147-A177-3AD203B41FA5}">
                          <a16:colId xmlns:a16="http://schemas.microsoft.com/office/drawing/2014/main" xmlns="" val="670762692"/>
                        </a:ext>
                      </a:extLst>
                    </a:gridCol>
                    <a:gridCol w="600771">
                      <a:extLst>
                        <a:ext uri="{9D8B030D-6E8A-4147-A177-3AD203B41FA5}">
                          <a16:colId xmlns:a16="http://schemas.microsoft.com/office/drawing/2014/main" xmlns="" val="1565089174"/>
                        </a:ext>
                      </a:extLst>
                    </a:gridCol>
                    <a:gridCol w="696549">
                      <a:extLst>
                        <a:ext uri="{9D8B030D-6E8A-4147-A177-3AD203B41FA5}">
                          <a16:colId xmlns:a16="http://schemas.microsoft.com/office/drawing/2014/main" xmlns="" val="1396345497"/>
                        </a:ext>
                      </a:extLst>
                    </a:gridCol>
                    <a:gridCol w="609480">
                      <a:extLst>
                        <a:ext uri="{9D8B030D-6E8A-4147-A177-3AD203B41FA5}">
                          <a16:colId xmlns:a16="http://schemas.microsoft.com/office/drawing/2014/main" xmlns="" val="2387064506"/>
                        </a:ext>
                      </a:extLst>
                    </a:gridCol>
                    <a:gridCol w="679133">
                      <a:extLst>
                        <a:ext uri="{9D8B030D-6E8A-4147-A177-3AD203B41FA5}">
                          <a16:colId xmlns:a16="http://schemas.microsoft.com/office/drawing/2014/main" xmlns="" val="3492191027"/>
                        </a:ext>
                      </a:extLst>
                    </a:gridCol>
                    <a:gridCol w="792323">
                      <a:extLst>
                        <a:ext uri="{9D8B030D-6E8A-4147-A177-3AD203B41FA5}">
                          <a16:colId xmlns:a16="http://schemas.microsoft.com/office/drawing/2014/main" xmlns="" val="2010691202"/>
                        </a:ext>
                      </a:extLst>
                    </a:gridCol>
                    <a:gridCol w="801030">
                      <a:extLst>
                        <a:ext uri="{9D8B030D-6E8A-4147-A177-3AD203B41FA5}">
                          <a16:colId xmlns:a16="http://schemas.microsoft.com/office/drawing/2014/main" xmlns="" val="3033643378"/>
                        </a:ext>
                      </a:extLst>
                    </a:gridCol>
                    <a:gridCol w="635600">
                      <a:extLst>
                        <a:ext uri="{9D8B030D-6E8A-4147-A177-3AD203B41FA5}">
                          <a16:colId xmlns:a16="http://schemas.microsoft.com/office/drawing/2014/main" xmlns="" val="1606468407"/>
                        </a:ext>
                      </a:extLst>
                    </a:gridCol>
                    <a:gridCol w="548531">
                      <a:extLst>
                        <a:ext uri="{9D8B030D-6E8A-4147-A177-3AD203B41FA5}">
                          <a16:colId xmlns:a16="http://schemas.microsoft.com/office/drawing/2014/main" xmlns="" val="3696211052"/>
                        </a:ext>
                      </a:extLst>
                    </a:gridCol>
                    <a:gridCol w="618187">
                      <a:extLst>
                        <a:ext uri="{9D8B030D-6E8A-4147-A177-3AD203B41FA5}">
                          <a16:colId xmlns:a16="http://schemas.microsoft.com/office/drawing/2014/main" xmlns="" val="309809327"/>
                        </a:ext>
                      </a:extLst>
                    </a:gridCol>
                  </a:tblGrid>
                  <a:tr h="4007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77733920"/>
                      </a:ext>
                    </a:extLst>
                  </a:tr>
                  <a:tr h="4881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13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000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42236456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5892920"/>
                  </p:ext>
                </p:extLst>
              </p:nvPr>
            </p:nvGraphicFramePr>
            <p:xfrm>
              <a:off x="3821503" y="1007292"/>
              <a:ext cx="7470474" cy="131616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84162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478777140"/>
                        </a:ext>
                      </a:extLst>
                    </a:gridCol>
                    <a:gridCol w="64724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670762692"/>
                        </a:ext>
                      </a:extLst>
                    </a:gridCol>
                    <a:gridCol w="60077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565089174"/>
                        </a:ext>
                      </a:extLst>
                    </a:gridCol>
                    <a:gridCol w="69654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96345497"/>
                        </a:ext>
                      </a:extLst>
                    </a:gridCol>
                    <a:gridCol w="60948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387064506"/>
                        </a:ext>
                      </a:extLst>
                    </a:gridCol>
                    <a:gridCol w="67913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492191027"/>
                        </a:ext>
                      </a:extLst>
                    </a:gridCol>
                    <a:gridCol w="79232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10691202"/>
                        </a:ext>
                      </a:extLst>
                    </a:gridCol>
                    <a:gridCol w="80103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033643378"/>
                        </a:ext>
                      </a:extLst>
                    </a:gridCol>
                    <a:gridCol w="6356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606468407"/>
                        </a:ext>
                      </a:extLst>
                    </a:gridCol>
                    <a:gridCol w="54853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696211052"/>
                        </a:ext>
                      </a:extLst>
                    </a:gridCol>
                    <a:gridCol w="618187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0980932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277733920"/>
                      </a:ext>
                    </a:extLst>
                  </a:tr>
                  <a:tr h="85896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725" t="-53521" r="-790580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99130" t="-53521" r="-670435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59000" t="-53521" r="-671000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03604" t="-53521" r="-504505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515385" t="-53521" r="-330769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606061" t="-53521" r="-225758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896154" t="-53521" r="-186538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151111" t="-53521" r="-115556" b="-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103922" t="-53521" r="-1961" b="-14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22364568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2504297"/>
                  </p:ext>
                </p:extLst>
              </p:nvPr>
            </p:nvGraphicFramePr>
            <p:xfrm>
              <a:off x="4209689" y="2483342"/>
              <a:ext cx="7082288" cy="397382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36308">
                      <a:extLst>
                        <a:ext uri="{9D8B030D-6E8A-4147-A177-3AD203B41FA5}">
                          <a16:colId xmlns:a16="http://schemas.microsoft.com/office/drawing/2014/main" xmlns="" val="3156442319"/>
                        </a:ext>
                      </a:extLst>
                    </a:gridCol>
                    <a:gridCol w="2125853">
                      <a:extLst>
                        <a:ext uri="{9D8B030D-6E8A-4147-A177-3AD203B41FA5}">
                          <a16:colId xmlns:a16="http://schemas.microsoft.com/office/drawing/2014/main" xmlns="" val="2234154680"/>
                        </a:ext>
                      </a:extLst>
                    </a:gridCol>
                    <a:gridCol w="612693">
                      <a:extLst>
                        <a:ext uri="{9D8B030D-6E8A-4147-A177-3AD203B41FA5}">
                          <a16:colId xmlns:a16="http://schemas.microsoft.com/office/drawing/2014/main" xmlns="" val="2632032109"/>
                        </a:ext>
                      </a:extLst>
                    </a:gridCol>
                    <a:gridCol w="3407434">
                      <a:extLst>
                        <a:ext uri="{9D8B030D-6E8A-4147-A177-3AD203B41FA5}">
                          <a16:colId xmlns:a16="http://schemas.microsoft.com/office/drawing/2014/main" xmlns="" val="1016972924"/>
                        </a:ext>
                      </a:extLst>
                    </a:gridCol>
                  </a:tblGrid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ru-RU" sz="1800" b="0" i="1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19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843067367"/>
                      </a:ext>
                    </a:extLst>
                  </a:tr>
                  <a:tr h="6739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  <m:r>
                                  <a:rPr lang="ru-RU" sz="1800" b="0" i="0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532257229"/>
                      </a:ext>
                    </a:extLst>
                  </a:tr>
                  <a:tr h="5952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ru-RU" sz="1800" b="0" i="1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298909750"/>
                      </a:ext>
                    </a:extLst>
                  </a:tr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Й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  <m:r>
                                  <a:rPr lang="ru-RU" sz="1800" b="0" i="0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  <m:r>
                                  <a:rPr lang="ru-RU" sz="1800" b="0" i="1" spc="1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ru-RU" sz="1800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506346208"/>
                      </a:ext>
                    </a:extLst>
                  </a:tr>
                  <a:tr h="6653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den>
                                </m:f>
                                <m:r>
                                  <a:rPr lang="ru-RU" sz="1800" spc="1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1800" i="1" spc="1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1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800" b="0" i="0" spc="1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spc="10" dirty="0">
                              <a:effectLst/>
                            </a:rPr>
                            <a:t> </a:t>
                          </a:r>
                          <a:r>
                            <a:rPr lang="ru-RU" sz="1800" spc="10" dirty="0" smtClean="0">
                              <a:effectLst/>
                            </a:rPr>
                            <a:t>О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spc="10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ru-RU" sz="2400" b="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ru-RU" sz="24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ru-RU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383932586"/>
                      </a:ext>
                    </a:extLst>
                  </a:tr>
                  <a:tr h="5262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23</m:t>
                                    </m:r>
                                  </m:num>
                                  <m:den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24</m:t>
                                    </m:r>
                                  </m:den>
                                </m:f>
                                <m:r>
                                  <a:rPr lang="ru-RU" sz="18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ru-RU" sz="1800" b="0" i="0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2504297"/>
                  </p:ext>
                </p:extLst>
              </p:nvPr>
            </p:nvGraphicFramePr>
            <p:xfrm>
              <a:off x="4209689" y="2483342"/>
              <a:ext cx="7082288" cy="396080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363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156442319"/>
                        </a:ext>
                      </a:extLst>
                    </a:gridCol>
                    <a:gridCol w="212585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34154680"/>
                        </a:ext>
                      </a:extLst>
                    </a:gridCol>
                    <a:gridCol w="61269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632032109"/>
                        </a:ext>
                      </a:extLst>
                    </a:gridCol>
                    <a:gridCol w="340743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016972924"/>
                        </a:ext>
                      </a:extLst>
                    </a:gridCol>
                  </a:tblGrid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4413" t="-12245" r="-189685" b="-5663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7857" t="-12245" r="-357" b="-5663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843067367"/>
                      </a:ext>
                    </a:extLst>
                  </a:tr>
                  <a:tr h="67392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Б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4413" t="-99099" r="-189685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Л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7857" t="-99099" r="-357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532257229"/>
                      </a:ext>
                    </a:extLst>
                  </a:tr>
                  <a:tr h="5952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4413" t="-227835" r="-189685" b="-357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Ч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7857" t="-227835" r="-357" b="-3577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298909750"/>
                      </a:ext>
                    </a:extLst>
                  </a:tr>
                  <a:tr h="5952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Й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4413" t="-324490" r="-189685" b="-254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7857" t="-324490" r="-357" b="-2540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506346208"/>
                      </a:ext>
                    </a:extLst>
                  </a:tr>
                  <a:tr h="6653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4413" t="-378182" r="-189685" b="-12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spc="10" dirty="0">
                              <a:effectLst/>
                            </a:rPr>
                            <a:t> </a:t>
                          </a:r>
                          <a:r>
                            <a:rPr lang="ru-RU" sz="1800" spc="10" dirty="0" smtClean="0">
                              <a:effectLst/>
                            </a:rPr>
                            <a:t>О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7857" t="-378182" r="-357" b="-126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83932586"/>
                      </a:ext>
                    </a:extLst>
                  </a:tr>
                  <a:tr h="83591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</a:t>
                          </a: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7857" t="-383942" r="-357" b="-146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511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602</Words>
  <Application>Microsoft Office PowerPoint</Application>
  <PresentationFormat>Широкоэкранный</PresentationFormat>
  <Paragraphs>282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Franklin Gothic Book</vt:lpstr>
      <vt:lpstr>Helvetica Neue</vt:lpstr>
      <vt:lpstr>Times New Roman</vt:lpstr>
      <vt:lpstr>Тема Office</vt:lpstr>
      <vt:lpstr>Crop</vt:lpstr>
      <vt:lpstr>Математическая викторина  «Великие математики»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Школа 144</cp:lastModifiedBy>
  <cp:revision>52</cp:revision>
  <cp:lastPrinted>2025-03-10T13:13:51Z</cp:lastPrinted>
  <dcterms:created xsi:type="dcterms:W3CDTF">2025-03-06T19:27:10Z</dcterms:created>
  <dcterms:modified xsi:type="dcterms:W3CDTF">2025-03-26T08:58:40Z</dcterms:modified>
</cp:coreProperties>
</file>