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5C06CC-1938-436F-B410-631D9DB970AA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D24738-75AC-4FE6-8DD1-2D7EAB1BE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594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Screenshot_2022-10-09-20-48-47-68_1ffb234d33525882661a5a8d47829dc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439" y="1971346"/>
            <a:ext cx="8281116" cy="37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1639792" y="376950"/>
            <a:ext cx="10054226" cy="157122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          МБОУ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«Многопрофильный лицей №187»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                   Советского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района 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</a:rPr>
              <a:t>г.Казани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490375" y="5853527"/>
            <a:ext cx="4353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solidFill>
                  <a:schemeClr val="accent3">
                    <a:lumMod val="75000"/>
                  </a:schemeClr>
                </a:solidFill>
              </a:rPr>
              <a:t>Шайдуллина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Эльвира </a:t>
            </a: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</a:rPr>
              <a:t>Фоатовна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,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учитель начальных классов</a:t>
            </a:r>
          </a:p>
        </p:txBody>
      </p:sp>
    </p:spTree>
    <p:extLst>
      <p:ext uri="{BB962C8B-B14F-4D97-AF65-F5344CB8AC3E}">
        <p14:creationId xmlns:p14="http://schemas.microsoft.com/office/powerpoint/2010/main" val="4085180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 noGrp="1"/>
          </p:cNvSpPr>
          <p:nvPr>
            <p:ph idx="1"/>
          </p:nvPr>
        </p:nvSpPr>
        <p:spPr>
          <a:xfrm>
            <a:off x="2266681" y="768439"/>
            <a:ext cx="9109142" cy="68736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wrap="square" lIns="0" tIns="10160" rIns="0" bIns="0" rtlCol="0">
            <a:spAutoFit/>
          </a:bodyPr>
          <a:lstStyle/>
          <a:p>
            <a:pPr marL="12700" marR="5080" indent="0">
              <a:lnSpc>
                <a:spcPct val="100200"/>
              </a:lnSpc>
              <a:spcBef>
                <a:spcPts val="80"/>
              </a:spcBef>
              <a:buNone/>
            </a:pPr>
            <a:r>
              <a:rPr sz="4400" b="1" i="1" spc="-10" dirty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СПАСИБО </a:t>
            </a:r>
            <a:r>
              <a:rPr sz="4400" b="1" i="1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ЗА</a:t>
            </a:r>
            <a:r>
              <a:rPr lang="ru-RU" sz="4400" b="1" i="1" spc="-30" dirty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4400" b="1" i="1" spc="-30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ВНИМАНИЕ</a:t>
            </a:r>
            <a:r>
              <a:rPr sz="4400" b="1" i="1" spc="-10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!</a:t>
            </a:r>
            <a:endParaRPr sz="4400" b="1" dirty="0">
              <a:solidFill>
                <a:schemeClr val="accent3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5" name="Picture 2" descr="C:\Users\Admin\Desktop\IMG202203231012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619" y="2278487"/>
            <a:ext cx="7856784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746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0"/>
          <p:cNvSpPr/>
          <p:nvPr/>
        </p:nvSpPr>
        <p:spPr>
          <a:xfrm>
            <a:off x="568221" y="169068"/>
            <a:ext cx="7621191" cy="46910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7350"/>
              </a:lnSpc>
              <a:buNone/>
            </a:pPr>
            <a:r>
              <a:rPr lang="en-US" sz="590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Развитие социальной активности учащихся начальных классов</a:t>
            </a:r>
            <a:endParaRPr lang="en-US" sz="590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9412" y="1404730"/>
            <a:ext cx="3790122" cy="5314122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1895061" y="3750365"/>
            <a:ext cx="5983953" cy="36257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b="1" i="1" dirty="0">
                <a:solidFill>
                  <a:schemeClr val="accent3">
                    <a:lumMod val="50000"/>
                  </a:schemeClr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Социальная активность </a:t>
            </a:r>
            <a:r>
              <a:rPr lang="en-US" sz="17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- это важное качество для гармоничного развития личности. Сформировать его у учащихся начальных классов - задача, стоящая перед педагогами и родителями.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499094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313" y="1371601"/>
            <a:ext cx="3909391" cy="5181599"/>
          </a:xfrm>
          <a:prstGeom prst="rect">
            <a:avLst/>
          </a:prstGeom>
        </p:spPr>
      </p:pic>
      <p:sp>
        <p:nvSpPr>
          <p:cNvPr id="5" name="Text 0"/>
          <p:cNvSpPr/>
          <p:nvPr/>
        </p:nvSpPr>
        <p:spPr>
          <a:xfrm flipH="1">
            <a:off x="4744277" y="100784"/>
            <a:ext cx="7447721" cy="18223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750"/>
              </a:lnSpc>
              <a:buNone/>
            </a:pPr>
            <a:r>
              <a:rPr lang="en-US" sz="380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Важность развития социальной активности в младшем школьном возрасте</a:t>
            </a:r>
            <a:endParaRPr lang="en-US" sz="3800" dirty="0"/>
          </a:p>
        </p:txBody>
      </p:sp>
      <p:sp>
        <p:nvSpPr>
          <p:cNvPr id="6" name="Text 3"/>
          <p:cNvSpPr/>
          <p:nvPr/>
        </p:nvSpPr>
        <p:spPr>
          <a:xfrm>
            <a:off x="5012669" y="2126907"/>
            <a:ext cx="3022071" cy="6074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r>
              <a:rPr lang="en-US" sz="19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Формирование ценностных ориентаций</a:t>
            </a:r>
            <a:endParaRPr lang="en-US" sz="1900" dirty="0"/>
          </a:p>
        </p:txBody>
      </p:sp>
      <p:sp>
        <p:nvSpPr>
          <p:cNvPr id="7" name="Shape 1"/>
          <p:cNvSpPr/>
          <p:nvPr/>
        </p:nvSpPr>
        <p:spPr>
          <a:xfrm>
            <a:off x="4522171" y="2170049"/>
            <a:ext cx="437317" cy="437317"/>
          </a:xfrm>
          <a:prstGeom prst="roundRect">
            <a:avLst>
              <a:gd name="adj" fmla="val 18669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  <p:txBody>
          <a:bodyPr/>
          <a:lstStyle/>
          <a:p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8" name="Text 4"/>
          <p:cNvSpPr/>
          <p:nvPr/>
        </p:nvSpPr>
        <p:spPr>
          <a:xfrm>
            <a:off x="4871845" y="2823861"/>
            <a:ext cx="3162895" cy="15549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Развитая социальная активность помогает формировать у детей ценности взаимопомощи, сочувствия, ответственности.</a:t>
            </a:r>
            <a:endParaRPr lang="en-US" sz="1500" dirty="0"/>
          </a:p>
        </p:txBody>
      </p:sp>
      <p:sp>
        <p:nvSpPr>
          <p:cNvPr id="9" name="Text 7"/>
          <p:cNvSpPr/>
          <p:nvPr/>
        </p:nvSpPr>
        <p:spPr>
          <a:xfrm>
            <a:off x="10726222" y="3368993"/>
            <a:ext cx="2761893" cy="3037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endParaRPr lang="en-US" sz="19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156878" y="2104995"/>
            <a:ext cx="27303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50"/>
              </a:lnSpc>
            </a:pPr>
            <a:r>
              <a:rPr lang="en-US" dirty="0" err="1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Социальная</a:t>
            </a:r>
            <a:r>
              <a:rPr lang="en-US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 </a:t>
            </a:r>
            <a:r>
              <a:rPr lang="en-US" dirty="0" err="1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адаптация</a:t>
            </a:r>
            <a:endParaRPr lang="en-US" dirty="0"/>
          </a:p>
        </p:txBody>
      </p:sp>
      <p:sp>
        <p:nvSpPr>
          <p:cNvPr id="11" name="Shape 5"/>
          <p:cNvSpPr/>
          <p:nvPr/>
        </p:nvSpPr>
        <p:spPr>
          <a:xfrm>
            <a:off x="8584328" y="2219653"/>
            <a:ext cx="437317" cy="437317"/>
          </a:xfrm>
          <a:prstGeom prst="roundRect">
            <a:avLst>
              <a:gd name="adj" fmla="val 18669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  <p:txBody>
          <a:bodyPr/>
          <a:lstStyle/>
          <a:p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13" name="Text 8"/>
          <p:cNvSpPr/>
          <p:nvPr/>
        </p:nvSpPr>
        <p:spPr>
          <a:xfrm flipH="1">
            <a:off x="9338850" y="2428756"/>
            <a:ext cx="2432439" cy="12439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Дети, активно участвующие в жизни класса и школы, легче адаптируются к социальным изменениям.</a:t>
            </a:r>
            <a:endParaRPr lang="en-US" sz="1500" dirty="0"/>
          </a:p>
        </p:txBody>
      </p:sp>
      <p:sp>
        <p:nvSpPr>
          <p:cNvPr id="14" name="Text 11"/>
          <p:cNvSpPr/>
          <p:nvPr/>
        </p:nvSpPr>
        <p:spPr>
          <a:xfrm>
            <a:off x="5368795" y="4312024"/>
            <a:ext cx="4448175" cy="3037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r>
              <a:rPr lang="en-US" sz="19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Развитие коммуникативных навыков</a:t>
            </a:r>
            <a:endParaRPr lang="en-US" sz="1900" dirty="0"/>
          </a:p>
        </p:txBody>
      </p:sp>
      <p:sp>
        <p:nvSpPr>
          <p:cNvPr id="15" name="Text 12"/>
          <p:cNvSpPr/>
          <p:nvPr/>
        </p:nvSpPr>
        <p:spPr>
          <a:xfrm>
            <a:off x="4871845" y="4893974"/>
            <a:ext cx="7151727" cy="621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Участие в совместных проектах и мероприятиях развивает у детей навыки общения, умение работать в команде.</a:t>
            </a:r>
            <a:endParaRPr lang="en-US" sz="1500" dirty="0"/>
          </a:p>
        </p:txBody>
      </p:sp>
      <p:sp>
        <p:nvSpPr>
          <p:cNvPr id="16" name="Shape 9"/>
          <p:cNvSpPr/>
          <p:nvPr/>
        </p:nvSpPr>
        <p:spPr>
          <a:xfrm>
            <a:off x="4794010" y="4397093"/>
            <a:ext cx="437317" cy="437317"/>
          </a:xfrm>
          <a:prstGeom prst="roundRect">
            <a:avLst>
              <a:gd name="adj" fmla="val 18669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  <p:txBody>
          <a:bodyPr/>
          <a:lstStyle/>
          <a:p>
            <a:r>
              <a:rPr lang="ru-RU" b="1" dirty="0" smtClean="0"/>
              <a:t>3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17706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0000"/>
          </a:bodyPr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Формы реализации социальной активности учащихся</a:t>
            </a:r>
            <a:endParaRPr lang="en-US" sz="4450" dirty="0"/>
          </a:p>
        </p:txBody>
      </p:sp>
      <p:sp>
        <p:nvSpPr>
          <p:cNvPr id="7" name="Text 1"/>
          <p:cNvSpPr/>
          <p:nvPr/>
        </p:nvSpPr>
        <p:spPr>
          <a:xfrm>
            <a:off x="1012192" y="2292235"/>
            <a:ext cx="3960536" cy="9343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00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Участие в школьных мероприятиях</a:t>
            </a:r>
            <a:endParaRPr lang="en-US" sz="2000" dirty="0"/>
          </a:p>
        </p:txBody>
      </p:sp>
      <p:sp>
        <p:nvSpPr>
          <p:cNvPr id="8" name="Text 2"/>
          <p:cNvSpPr/>
          <p:nvPr/>
        </p:nvSpPr>
        <p:spPr>
          <a:xfrm>
            <a:off x="1012192" y="3097971"/>
            <a:ext cx="314388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Конкурсы, олимпиады, спортивные соревнования, праздники.</a:t>
            </a:r>
            <a:endParaRPr lang="en-US" sz="1750" dirty="0"/>
          </a:p>
        </p:txBody>
      </p:sp>
      <p:sp>
        <p:nvSpPr>
          <p:cNvPr id="9" name="Text 3"/>
          <p:cNvSpPr/>
          <p:nvPr/>
        </p:nvSpPr>
        <p:spPr>
          <a:xfrm>
            <a:off x="4650347" y="2444760"/>
            <a:ext cx="3682283" cy="3377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Волонтерская деятельность</a:t>
            </a:r>
            <a:endParaRPr lang="en-US" sz="2200" dirty="0"/>
          </a:p>
        </p:txBody>
      </p:sp>
      <p:sp>
        <p:nvSpPr>
          <p:cNvPr id="10" name="Text 4"/>
          <p:cNvSpPr/>
          <p:nvPr/>
        </p:nvSpPr>
        <p:spPr>
          <a:xfrm>
            <a:off x="4650347" y="2984364"/>
            <a:ext cx="3862587" cy="24621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Помощь нуждающимся, участие в благотворительных акциях.</a:t>
            </a:r>
            <a:endParaRPr lang="en-US" sz="1750" dirty="0"/>
          </a:p>
        </p:txBody>
      </p:sp>
      <p:sp>
        <p:nvSpPr>
          <p:cNvPr id="12" name="Прямоугольник 11"/>
          <p:cNvSpPr/>
          <p:nvPr/>
        </p:nvSpPr>
        <p:spPr>
          <a:xfrm flipH="1">
            <a:off x="8850824" y="2292235"/>
            <a:ext cx="3143218" cy="419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750"/>
              </a:lnSpc>
            </a:pPr>
            <a:r>
              <a:rPr lang="en-US" sz="2000" dirty="0" err="1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Проектная</a:t>
            </a:r>
            <a:r>
              <a:rPr lang="en-US" sz="200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 </a:t>
            </a:r>
            <a:r>
              <a:rPr lang="en-US" sz="2000" dirty="0" err="1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деятельность</a:t>
            </a:r>
            <a:endParaRPr lang="en-US" sz="2000" dirty="0"/>
          </a:p>
        </p:txBody>
      </p:sp>
      <p:sp>
        <p:nvSpPr>
          <p:cNvPr id="13" name="Text 6"/>
          <p:cNvSpPr/>
          <p:nvPr/>
        </p:nvSpPr>
        <p:spPr>
          <a:xfrm>
            <a:off x="8850824" y="2984364"/>
            <a:ext cx="3143218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Разработка и реализация собственных проектов, направленных на решение социальных проблем.</a:t>
            </a:r>
            <a:endParaRPr lang="en-US" sz="1750" dirty="0"/>
          </a:p>
        </p:txBody>
      </p:sp>
    </p:spTree>
    <p:extLst>
      <p:ext uri="{BB962C8B-B14F-4D97-AF65-F5344CB8AC3E}">
        <p14:creationId xmlns:p14="http://schemas.microsoft.com/office/powerpoint/2010/main" val="3511404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0"/>
          <p:cNvSpPr>
            <a:spLocks noGrp="1"/>
          </p:cNvSpPr>
          <p:nvPr>
            <p:ph type="title"/>
          </p:nvPr>
        </p:nvSpPr>
        <p:spPr>
          <a:xfrm>
            <a:off x="2052013" y="276380"/>
            <a:ext cx="8911687" cy="12808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000"/>
              </a:lnSpc>
              <a:buNone/>
            </a:pPr>
            <a:r>
              <a:rPr lang="en-US" sz="400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Организация волонтерской деятельности в начальной школе</a:t>
            </a:r>
            <a:endParaRPr lang="en-US" sz="4000" dirty="0"/>
          </a:p>
        </p:txBody>
      </p:sp>
      <p:sp>
        <p:nvSpPr>
          <p:cNvPr id="5" name="Text 6"/>
          <p:cNvSpPr/>
          <p:nvPr/>
        </p:nvSpPr>
        <p:spPr>
          <a:xfrm>
            <a:off x="1300768" y="1936948"/>
            <a:ext cx="9156878" cy="15525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550"/>
              </a:lnSpc>
              <a:buNone/>
            </a:pPr>
            <a:r>
              <a:rPr lang="en-US" sz="16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Определение актуальных проблем, для решения которых дети могут внести свой вклад.</a:t>
            </a:r>
            <a:endParaRPr lang="en-US" sz="1600" dirty="0"/>
          </a:p>
        </p:txBody>
      </p:sp>
      <p:sp>
        <p:nvSpPr>
          <p:cNvPr id="6" name="Text 5"/>
          <p:cNvSpPr/>
          <p:nvPr/>
        </p:nvSpPr>
        <p:spPr>
          <a:xfrm flipH="1">
            <a:off x="1596979" y="1617622"/>
            <a:ext cx="1188826" cy="3193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500"/>
              </a:lnSpc>
              <a:buNone/>
            </a:pPr>
            <a:r>
              <a:rPr lang="ru-RU" sz="2000" b="1" i="1" dirty="0" smtClean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   </a:t>
            </a:r>
            <a:r>
              <a:rPr lang="en-US" sz="2000" b="1" i="1" dirty="0" err="1" smtClean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Выбор</a:t>
            </a:r>
            <a:r>
              <a:rPr lang="en-US" sz="2000" b="1" i="1" dirty="0" smtClean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 </a:t>
            </a:r>
            <a:r>
              <a:rPr lang="en-US" sz="2000" b="1" i="1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направления</a:t>
            </a:r>
            <a:endParaRPr lang="en-US" sz="2000" b="1" i="1" dirty="0"/>
          </a:p>
        </p:txBody>
      </p:sp>
      <p:sp>
        <p:nvSpPr>
          <p:cNvPr id="7" name="Text 10"/>
          <p:cNvSpPr/>
          <p:nvPr/>
        </p:nvSpPr>
        <p:spPr>
          <a:xfrm>
            <a:off x="480245" y="2454248"/>
            <a:ext cx="2708910" cy="3193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i="1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Формирование групп</a:t>
            </a:r>
            <a:endParaRPr lang="en-US" sz="2000" b="1" i="1" dirty="0"/>
          </a:p>
        </p:txBody>
      </p:sp>
      <p:sp>
        <p:nvSpPr>
          <p:cNvPr id="8" name="Text 11"/>
          <p:cNvSpPr/>
          <p:nvPr/>
        </p:nvSpPr>
        <p:spPr>
          <a:xfrm>
            <a:off x="2052013" y="2917100"/>
            <a:ext cx="7542747" cy="6541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Объединение детей с общими интересами и желанием помогать.</a:t>
            </a:r>
            <a:endParaRPr lang="en-US" sz="1600" dirty="0"/>
          </a:p>
        </p:txBody>
      </p:sp>
      <p:sp>
        <p:nvSpPr>
          <p:cNvPr id="9" name="Text 15"/>
          <p:cNvSpPr/>
          <p:nvPr/>
        </p:nvSpPr>
        <p:spPr>
          <a:xfrm>
            <a:off x="2546033" y="4395430"/>
            <a:ext cx="1729753" cy="3193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500"/>
              </a:lnSpc>
              <a:buNone/>
            </a:pPr>
            <a:endParaRPr lang="en-US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33537" y="3348773"/>
            <a:ext cx="4424991" cy="412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500"/>
              </a:lnSpc>
            </a:pPr>
            <a:r>
              <a:rPr lang="en-US" sz="2000" b="1" i="1" dirty="0" err="1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Планирование</a:t>
            </a:r>
            <a:r>
              <a:rPr lang="en-US" sz="2000" b="1" i="1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 </a:t>
            </a:r>
            <a:r>
              <a:rPr lang="en-US" sz="2000" b="1" i="1" dirty="0" err="1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деятельности</a:t>
            </a:r>
            <a:endParaRPr lang="en-US" sz="2000" b="1" i="1" dirty="0"/>
          </a:p>
        </p:txBody>
      </p:sp>
      <p:sp>
        <p:nvSpPr>
          <p:cNvPr id="11" name="Text 16"/>
          <p:cNvSpPr/>
          <p:nvPr/>
        </p:nvSpPr>
        <p:spPr>
          <a:xfrm>
            <a:off x="576189" y="3765419"/>
            <a:ext cx="9620519" cy="6541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550"/>
              </a:lnSpc>
              <a:buNone/>
            </a:pPr>
            <a:r>
              <a:rPr lang="en-US" sz="16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Создание плана работы, распределение обязанностей, выбор необходимых ресурсов.</a:t>
            </a:r>
            <a:endParaRPr lang="en-US" sz="1600" dirty="0"/>
          </a:p>
        </p:txBody>
      </p:sp>
      <p:sp>
        <p:nvSpPr>
          <p:cNvPr id="12" name="Text 20"/>
          <p:cNvSpPr/>
          <p:nvPr/>
        </p:nvSpPr>
        <p:spPr>
          <a:xfrm flipH="1">
            <a:off x="1068947" y="4391718"/>
            <a:ext cx="7396199" cy="3193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i="1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Реализация проекта</a:t>
            </a:r>
            <a:endParaRPr lang="en-US" sz="2000" b="1" i="1" dirty="0"/>
          </a:p>
        </p:txBody>
      </p:sp>
      <p:sp>
        <p:nvSpPr>
          <p:cNvPr id="13" name="Text 21"/>
          <p:cNvSpPr/>
          <p:nvPr/>
        </p:nvSpPr>
        <p:spPr>
          <a:xfrm flipH="1">
            <a:off x="1300767" y="4718468"/>
            <a:ext cx="9552761" cy="16929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Проведение благотворительных акций, помощь нуждающимся, участие в социальных проектах.</a:t>
            </a:r>
            <a:endParaRPr lang="en-US" sz="1600" dirty="0"/>
          </a:p>
        </p:txBody>
      </p:sp>
      <p:sp>
        <p:nvSpPr>
          <p:cNvPr id="14" name="Text 25"/>
          <p:cNvSpPr/>
          <p:nvPr/>
        </p:nvSpPr>
        <p:spPr>
          <a:xfrm>
            <a:off x="1268433" y="5245606"/>
            <a:ext cx="2555200" cy="3193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500"/>
              </a:lnSpc>
              <a:buNone/>
            </a:pPr>
            <a:r>
              <a:rPr lang="en-US" sz="2000" b="1" i="1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Оценка результатов</a:t>
            </a:r>
            <a:endParaRPr lang="en-US" sz="2000" b="1" i="1" dirty="0"/>
          </a:p>
        </p:txBody>
      </p:sp>
      <p:sp>
        <p:nvSpPr>
          <p:cNvPr id="15" name="Text 26"/>
          <p:cNvSpPr/>
          <p:nvPr/>
        </p:nvSpPr>
        <p:spPr>
          <a:xfrm>
            <a:off x="959123" y="5764691"/>
            <a:ext cx="9894405" cy="6541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550"/>
              </a:lnSpc>
              <a:buNone/>
            </a:pPr>
            <a:r>
              <a:rPr lang="en-US" sz="16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Анализ проведенной работы, выявление сильных и слабых сторон, планирование дальнейших шагов.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88110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835" y="185530"/>
            <a:ext cx="3896139" cy="6427305"/>
          </a:xfrm>
          <a:prstGeom prst="rect">
            <a:avLst/>
          </a:prstGeom>
        </p:spPr>
      </p:pic>
      <p:sp>
        <p:nvSpPr>
          <p:cNvPr id="5" name="Text 0"/>
          <p:cNvSpPr/>
          <p:nvPr/>
        </p:nvSpPr>
        <p:spPr>
          <a:xfrm>
            <a:off x="4732283" y="185530"/>
            <a:ext cx="7710249" cy="1920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000"/>
              </a:lnSpc>
              <a:buNone/>
            </a:pPr>
            <a:r>
              <a:rPr lang="en-US" sz="400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Проектная деятельность как средство развития социальной активности</a:t>
            </a:r>
            <a:endParaRPr lang="en-US" sz="4000" dirty="0"/>
          </a:p>
        </p:txBody>
      </p:sp>
      <p:sp>
        <p:nvSpPr>
          <p:cNvPr id="6" name="Shape 1"/>
          <p:cNvSpPr/>
          <p:nvPr/>
        </p:nvSpPr>
        <p:spPr>
          <a:xfrm>
            <a:off x="4556380" y="2225039"/>
            <a:ext cx="3752731" cy="2825829"/>
          </a:xfrm>
          <a:prstGeom prst="roundRect">
            <a:avLst>
              <a:gd name="adj" fmla="val 3044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  <p:txBody>
          <a:bodyPr/>
          <a:lstStyle/>
          <a:p>
            <a:r>
              <a:rPr lang="ru-RU" dirty="0" smtClean="0"/>
              <a:t>Социальная значимость</a:t>
            </a:r>
            <a:endParaRPr lang="ru-RU" dirty="0"/>
          </a:p>
        </p:txBody>
      </p:sp>
      <p:sp>
        <p:nvSpPr>
          <p:cNvPr id="7" name="Shape 1"/>
          <p:cNvSpPr/>
          <p:nvPr/>
        </p:nvSpPr>
        <p:spPr>
          <a:xfrm>
            <a:off x="8309111" y="2225038"/>
            <a:ext cx="3752731" cy="2825829"/>
          </a:xfrm>
          <a:prstGeom prst="roundRect">
            <a:avLst>
              <a:gd name="adj" fmla="val 3044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  <p:txBody>
          <a:bodyPr/>
          <a:lstStyle/>
          <a:p>
            <a:r>
              <a:rPr lang="ru-RU" dirty="0" smtClean="0"/>
              <a:t>Креативность и творчество</a:t>
            </a:r>
            <a:endParaRPr lang="ru-RU" dirty="0"/>
          </a:p>
        </p:txBody>
      </p:sp>
      <p:sp>
        <p:nvSpPr>
          <p:cNvPr id="8" name="Shape 7"/>
          <p:cNvSpPr/>
          <p:nvPr/>
        </p:nvSpPr>
        <p:spPr>
          <a:xfrm>
            <a:off x="4481751" y="5170135"/>
            <a:ext cx="7580091" cy="1522928"/>
          </a:xfrm>
          <a:prstGeom prst="roundRect">
            <a:avLst>
              <a:gd name="adj" fmla="val 5649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  <p:txBody>
          <a:bodyPr/>
          <a:lstStyle/>
          <a:p>
            <a:r>
              <a:rPr lang="ru-RU" dirty="0" smtClean="0"/>
              <a:t>Командная работа</a:t>
            </a:r>
            <a:endParaRPr lang="ru-RU" dirty="0"/>
          </a:p>
        </p:txBody>
      </p:sp>
      <p:sp>
        <p:nvSpPr>
          <p:cNvPr id="9" name="Text 3"/>
          <p:cNvSpPr/>
          <p:nvPr/>
        </p:nvSpPr>
        <p:spPr>
          <a:xfrm>
            <a:off x="4732284" y="2997279"/>
            <a:ext cx="3433422" cy="16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Проекты направлены на решение актуальных социальных проблем, что формирует у детей чувство ответственности.</a:t>
            </a:r>
            <a:endParaRPr lang="en-US" sz="1600" dirty="0"/>
          </a:p>
        </p:txBody>
      </p:sp>
      <p:sp>
        <p:nvSpPr>
          <p:cNvPr id="11" name="Text 6"/>
          <p:cNvSpPr/>
          <p:nvPr/>
        </p:nvSpPr>
        <p:spPr>
          <a:xfrm>
            <a:off x="8587406" y="3105165"/>
            <a:ext cx="3474435" cy="16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Проекты стимулируют творческий подход, развивают у детей навыки поиска информации, анализа, планирования.</a:t>
            </a:r>
            <a:endParaRPr lang="en-US" sz="1600" dirty="0"/>
          </a:p>
        </p:txBody>
      </p:sp>
      <p:sp>
        <p:nvSpPr>
          <p:cNvPr id="12" name="Text 9"/>
          <p:cNvSpPr/>
          <p:nvPr/>
        </p:nvSpPr>
        <p:spPr>
          <a:xfrm>
            <a:off x="4944689" y="5957515"/>
            <a:ext cx="7285434" cy="655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Работа над проектами в группах учит детей взаимодействовать, распределять обязанности, решать конфликты.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37159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1547" y="119930"/>
            <a:ext cx="4174435" cy="6745357"/>
          </a:xfrm>
          <a:prstGeom prst="rect">
            <a:avLst/>
          </a:prstGeom>
        </p:spPr>
      </p:pic>
      <p:sp>
        <p:nvSpPr>
          <p:cNvPr id="5" name="Text 0"/>
          <p:cNvSpPr/>
          <p:nvPr/>
        </p:nvSpPr>
        <p:spPr>
          <a:xfrm>
            <a:off x="1503185" y="295125"/>
            <a:ext cx="7807404" cy="1789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650"/>
              </a:lnSpc>
              <a:buNone/>
            </a:pPr>
            <a:r>
              <a:rPr lang="en-US" sz="375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Роль педагогов и родителей в стимулировании социальной активности детей</a:t>
            </a:r>
            <a:endParaRPr lang="en-US" sz="375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542" y="1947267"/>
            <a:ext cx="954643" cy="1527453"/>
          </a:xfrm>
          <a:prstGeom prst="rect">
            <a:avLst/>
          </a:prstGeom>
        </p:spPr>
      </p:pic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811" y="3474720"/>
            <a:ext cx="954643" cy="1527453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1268" y="5020062"/>
            <a:ext cx="954643" cy="1527453"/>
          </a:xfrm>
          <a:prstGeom prst="rect">
            <a:avLst/>
          </a:prstGeom>
        </p:spPr>
      </p:pic>
      <p:sp>
        <p:nvSpPr>
          <p:cNvPr id="10" name="Text 1"/>
          <p:cNvSpPr/>
          <p:nvPr/>
        </p:nvSpPr>
        <p:spPr>
          <a:xfrm>
            <a:off x="1503185" y="2102881"/>
            <a:ext cx="2484834" cy="2983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Создание мотивации</a:t>
            </a:r>
            <a:endParaRPr lang="en-US" sz="1850" dirty="0"/>
          </a:p>
        </p:txBody>
      </p:sp>
      <p:sp>
        <p:nvSpPr>
          <p:cNvPr id="11" name="Text 2"/>
          <p:cNvSpPr/>
          <p:nvPr/>
        </p:nvSpPr>
        <p:spPr>
          <a:xfrm>
            <a:off x="1503185" y="2474639"/>
            <a:ext cx="4868340" cy="6110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Поощрение инициативы, рассказы о примерах социально активных людей.</a:t>
            </a:r>
            <a:endParaRPr lang="en-US" sz="1500" dirty="0"/>
          </a:p>
        </p:txBody>
      </p:sp>
      <p:sp>
        <p:nvSpPr>
          <p:cNvPr id="12" name="Text 3"/>
          <p:cNvSpPr/>
          <p:nvPr/>
        </p:nvSpPr>
        <p:spPr>
          <a:xfrm>
            <a:off x="1708210" y="3492609"/>
            <a:ext cx="3698677" cy="2983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Предоставление возможностей</a:t>
            </a:r>
            <a:endParaRPr lang="en-US" sz="1850" dirty="0"/>
          </a:p>
        </p:txBody>
      </p:sp>
      <p:sp>
        <p:nvSpPr>
          <p:cNvPr id="13" name="Text 4"/>
          <p:cNvSpPr/>
          <p:nvPr/>
        </p:nvSpPr>
        <p:spPr>
          <a:xfrm>
            <a:off x="1702454" y="3958056"/>
            <a:ext cx="6773248" cy="16458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Организация школьных мероприятий, волонтерских групп, участия в социальных проектах.</a:t>
            </a:r>
            <a:endParaRPr lang="en-US" sz="1500" dirty="0"/>
          </a:p>
        </p:txBody>
      </p:sp>
      <p:sp>
        <p:nvSpPr>
          <p:cNvPr id="14" name="Text 5"/>
          <p:cNvSpPr/>
          <p:nvPr/>
        </p:nvSpPr>
        <p:spPr>
          <a:xfrm>
            <a:off x="2329249" y="5169248"/>
            <a:ext cx="2716411" cy="2983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Развитие компетенций</a:t>
            </a:r>
            <a:endParaRPr lang="en-US" sz="1850" dirty="0"/>
          </a:p>
        </p:txBody>
      </p:sp>
      <p:sp>
        <p:nvSpPr>
          <p:cNvPr id="15" name="Text 6"/>
          <p:cNvSpPr/>
          <p:nvPr/>
        </p:nvSpPr>
        <p:spPr>
          <a:xfrm>
            <a:off x="2329249" y="5603148"/>
            <a:ext cx="6566416" cy="6110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Обучение детей коммуникативным навыкам, </a:t>
            </a:r>
            <a:endParaRPr lang="ru-RU" sz="1500" dirty="0" smtClean="0">
              <a:solidFill>
                <a:srgbClr val="404155"/>
              </a:solidFill>
              <a:latin typeface="Nobile" pitchFamily="34" charset="0"/>
              <a:ea typeface="Nobile" pitchFamily="34" charset="-122"/>
              <a:cs typeface="Nobile" pitchFamily="34" charset="-120"/>
            </a:endParaRPr>
          </a:p>
          <a:p>
            <a:pPr marL="0" indent="0" algn="l">
              <a:lnSpc>
                <a:spcPts val="2400"/>
              </a:lnSpc>
              <a:buNone/>
            </a:pPr>
            <a:r>
              <a:rPr lang="en-US" sz="1500" dirty="0" err="1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работе</a:t>
            </a:r>
            <a:r>
              <a:rPr lang="en-US" sz="1500" dirty="0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15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в команде, решению конфликтов.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553452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0" descr="preencode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8613" y="1451020"/>
            <a:ext cx="3214835" cy="5130084"/>
          </a:xfrm>
          <a:prstGeom prst="rect">
            <a:avLst/>
          </a:prstGeom>
        </p:spPr>
      </p:pic>
      <p:sp>
        <p:nvSpPr>
          <p:cNvPr id="5" name="Text 0"/>
          <p:cNvSpPr>
            <a:spLocks noGrp="1"/>
          </p:cNvSpPr>
          <p:nvPr>
            <p:ph type="title"/>
          </p:nvPr>
        </p:nvSpPr>
        <p:spPr>
          <a:xfrm>
            <a:off x="1923224" y="289259"/>
            <a:ext cx="8911687" cy="12808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700"/>
              </a:lnSpc>
              <a:buNone/>
            </a:pPr>
            <a:r>
              <a:rPr lang="en-US" sz="375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Мониторинг и оценка эффективности развития социальной активности</a:t>
            </a:r>
            <a:endParaRPr lang="en-US" sz="3750" dirty="0"/>
          </a:p>
        </p:txBody>
      </p:sp>
      <p:sp>
        <p:nvSpPr>
          <p:cNvPr id="7" name="Shape 1"/>
          <p:cNvSpPr/>
          <p:nvPr/>
        </p:nvSpPr>
        <p:spPr>
          <a:xfrm>
            <a:off x="4224270" y="1887019"/>
            <a:ext cx="7799546" cy="4377214"/>
          </a:xfrm>
          <a:prstGeom prst="roundRect">
            <a:avLst>
              <a:gd name="adj" fmla="val 1843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8" name="Text 7"/>
          <p:cNvSpPr/>
          <p:nvPr/>
        </p:nvSpPr>
        <p:spPr>
          <a:xfrm>
            <a:off x="6748530" y="2220841"/>
            <a:ext cx="4932608" cy="7321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Оценка участия детей в школьных мероприятиях, волонтерской деятельности, проектной работе.</a:t>
            </a:r>
            <a:endParaRPr lang="en-US" sz="1500" dirty="0"/>
          </a:p>
        </p:txBody>
      </p:sp>
      <p:sp>
        <p:nvSpPr>
          <p:cNvPr id="9" name="Text 10"/>
          <p:cNvSpPr/>
          <p:nvPr/>
        </p:nvSpPr>
        <p:spPr>
          <a:xfrm>
            <a:off x="6748530" y="3269822"/>
            <a:ext cx="5112912" cy="1228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Выявление мнения детей о своей социальной активности, интересах, желаниях участвовать в различных проектах.</a:t>
            </a:r>
            <a:endParaRPr lang="en-US" sz="1500" dirty="0"/>
          </a:p>
        </p:txBody>
      </p:sp>
      <p:sp>
        <p:nvSpPr>
          <p:cNvPr id="10" name="Text 13"/>
          <p:cNvSpPr/>
          <p:nvPr/>
        </p:nvSpPr>
        <p:spPr>
          <a:xfrm>
            <a:off x="6748530" y="4815417"/>
            <a:ext cx="4932608" cy="9215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Оценка качества выполненных проектов, участия в волонтерской деятельности, творческих работ.</a:t>
            </a:r>
            <a:endParaRPr lang="en-US" sz="1500" dirty="0"/>
          </a:p>
        </p:txBody>
      </p:sp>
      <p:sp>
        <p:nvSpPr>
          <p:cNvPr id="11" name="TextBox 10"/>
          <p:cNvSpPr txBox="1"/>
          <p:nvPr/>
        </p:nvSpPr>
        <p:spPr>
          <a:xfrm>
            <a:off x="4711157" y="2291960"/>
            <a:ext cx="1694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Наблюдение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649274" y="3477692"/>
            <a:ext cx="2496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Анкетирование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784913" y="5012432"/>
            <a:ext cx="1790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Анализ работ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3877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0" descr="preencode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93160" y="1135690"/>
            <a:ext cx="3902299" cy="5241701"/>
          </a:xfrm>
          <a:prstGeom prst="rect">
            <a:avLst/>
          </a:prstGeom>
        </p:spPr>
      </p:pic>
      <p:sp>
        <p:nvSpPr>
          <p:cNvPr id="5" name="Text 0"/>
          <p:cNvSpPr/>
          <p:nvPr/>
        </p:nvSpPr>
        <p:spPr>
          <a:xfrm>
            <a:off x="2058801" y="115910"/>
            <a:ext cx="7278383" cy="16859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400"/>
              </a:lnSpc>
              <a:buNone/>
            </a:pPr>
            <a:r>
              <a:rPr lang="en-US" sz="350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Перспективы и рекомендации по развитию социальной активности учащихся</a:t>
            </a:r>
            <a:endParaRPr lang="en-US" sz="3500" dirty="0"/>
          </a:p>
        </p:txBody>
      </p:sp>
      <p:sp>
        <p:nvSpPr>
          <p:cNvPr id="6" name="Text 1"/>
          <p:cNvSpPr/>
          <p:nvPr/>
        </p:nvSpPr>
        <p:spPr>
          <a:xfrm>
            <a:off x="629245" y="1801835"/>
            <a:ext cx="4556522" cy="2809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i="1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Развитие межшкольного сотрудничества</a:t>
            </a:r>
            <a:endParaRPr lang="en-US" sz="1750" i="1" dirty="0"/>
          </a:p>
        </p:txBody>
      </p:sp>
      <p:sp>
        <p:nvSpPr>
          <p:cNvPr id="7" name="Text 2"/>
          <p:cNvSpPr/>
          <p:nvPr/>
        </p:nvSpPr>
        <p:spPr>
          <a:xfrm>
            <a:off x="629245" y="2176530"/>
            <a:ext cx="7885509" cy="15800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Объединение учащихся из разных школ для совместных проектов и мероприятий.</a:t>
            </a:r>
            <a:endParaRPr lang="en-US" sz="1400" dirty="0"/>
          </a:p>
        </p:txBody>
      </p:sp>
      <p:sp>
        <p:nvSpPr>
          <p:cNvPr id="8" name="Text 3"/>
          <p:cNvSpPr/>
          <p:nvPr/>
        </p:nvSpPr>
        <p:spPr>
          <a:xfrm>
            <a:off x="629245" y="2966535"/>
            <a:ext cx="3106103" cy="2809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i="1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Создание онлайн-платформ</a:t>
            </a:r>
            <a:endParaRPr lang="en-US" sz="1750" i="1" dirty="0"/>
          </a:p>
        </p:txBody>
      </p:sp>
      <p:sp>
        <p:nvSpPr>
          <p:cNvPr id="9" name="Text 4"/>
          <p:cNvSpPr/>
          <p:nvPr/>
        </p:nvSpPr>
        <p:spPr>
          <a:xfrm>
            <a:off x="640304" y="3435740"/>
            <a:ext cx="6260952" cy="5753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Разработка онлайн-ресурсов для общения, обмена информацией, координации волонтерской деятельности.</a:t>
            </a:r>
            <a:endParaRPr lang="en-US" sz="1400" dirty="0"/>
          </a:p>
        </p:txBody>
      </p:sp>
      <p:sp>
        <p:nvSpPr>
          <p:cNvPr id="10" name="Text 5"/>
          <p:cNvSpPr/>
          <p:nvPr/>
        </p:nvSpPr>
        <p:spPr>
          <a:xfrm>
            <a:off x="1506828" y="4327301"/>
            <a:ext cx="3519152" cy="3597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i="1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Совместная работа с родителями</a:t>
            </a:r>
            <a:endParaRPr lang="en-US" sz="1750" i="1" dirty="0"/>
          </a:p>
        </p:txBody>
      </p:sp>
      <p:sp>
        <p:nvSpPr>
          <p:cNvPr id="11" name="Text 6"/>
          <p:cNvSpPr/>
          <p:nvPr/>
        </p:nvSpPr>
        <p:spPr>
          <a:xfrm>
            <a:off x="1243012" y="4779310"/>
            <a:ext cx="7885509" cy="2876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Вовлечение родителей в процесс развития социальной активности детей.</a:t>
            </a:r>
            <a:endParaRPr lang="en-US" sz="1400" dirty="0"/>
          </a:p>
        </p:txBody>
      </p:sp>
      <p:pic>
        <p:nvPicPr>
          <p:cNvPr id="12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8531" y="1704056"/>
            <a:ext cx="449461" cy="449461"/>
          </a:xfrm>
          <a:prstGeom prst="rect">
            <a:avLst/>
          </a:prstGeom>
        </p:spPr>
      </p:pic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3895" y="2851083"/>
            <a:ext cx="449461" cy="449461"/>
          </a:xfrm>
          <a:prstGeom prst="rect">
            <a:avLst/>
          </a:prstGeom>
        </p:spPr>
      </p:pic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3261" y="4300070"/>
            <a:ext cx="449461" cy="44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48130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71</TotalTime>
  <Words>446</Words>
  <Application>Microsoft Office PowerPoint</Application>
  <PresentationFormat>Широкоэкранный</PresentationFormat>
  <Paragraphs>63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Alexandria</vt:lpstr>
      <vt:lpstr>Arial</vt:lpstr>
      <vt:lpstr>Calibri</vt:lpstr>
      <vt:lpstr>Century Gothic</vt:lpstr>
      <vt:lpstr>Nobile</vt:lpstr>
      <vt:lpstr>Times New Roman</vt:lpstr>
      <vt:lpstr>Wingdings 3</vt:lpstr>
      <vt:lpstr>Легкий дым</vt:lpstr>
      <vt:lpstr>           МБОУ «Многопрофильный лицей №187»                      Советского района г.Казани </vt:lpstr>
      <vt:lpstr>Презентация PowerPoint</vt:lpstr>
      <vt:lpstr>Презентация PowerPoint</vt:lpstr>
      <vt:lpstr>Формы реализации социальной активности учащихся</vt:lpstr>
      <vt:lpstr>Организация волонтерской деятельности в начальной школе</vt:lpstr>
      <vt:lpstr>Презентация PowerPoint</vt:lpstr>
      <vt:lpstr>Презентация PowerPoint</vt:lpstr>
      <vt:lpstr>Мониторинг и оценка эффективности развития социальной активности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Учитель</cp:lastModifiedBy>
  <cp:revision>8</cp:revision>
  <dcterms:created xsi:type="dcterms:W3CDTF">2024-11-24T18:56:22Z</dcterms:created>
  <dcterms:modified xsi:type="dcterms:W3CDTF">2024-11-28T10:07:19Z</dcterms:modified>
</cp:coreProperties>
</file>