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94" r:id="rId4"/>
    <p:sldId id="260" r:id="rId5"/>
    <p:sldId id="295" r:id="rId6"/>
    <p:sldId id="261" r:id="rId7"/>
    <p:sldId id="262" r:id="rId8"/>
    <p:sldId id="264" r:id="rId9"/>
    <p:sldId id="296" r:id="rId10"/>
    <p:sldId id="263" r:id="rId11"/>
    <p:sldId id="267" r:id="rId12"/>
    <p:sldId id="266" r:id="rId13"/>
    <p:sldId id="268" r:id="rId14"/>
    <p:sldId id="269" r:id="rId15"/>
    <p:sldId id="270" r:id="rId16"/>
    <p:sldId id="272" r:id="rId17"/>
    <p:sldId id="273" r:id="rId18"/>
    <p:sldId id="298" r:id="rId19"/>
    <p:sldId id="274" r:id="rId20"/>
    <p:sldId id="275" r:id="rId21"/>
    <p:sldId id="277" r:id="rId22"/>
    <p:sldId id="279" r:id="rId23"/>
    <p:sldId id="276" r:id="rId24"/>
    <p:sldId id="285" r:id="rId25"/>
    <p:sldId id="278" r:id="rId26"/>
    <p:sldId id="282" r:id="rId27"/>
    <p:sldId id="284" r:id="rId28"/>
    <p:sldId id="281" r:id="rId29"/>
    <p:sldId id="280" r:id="rId30"/>
    <p:sldId id="283" r:id="rId31"/>
    <p:sldId id="286" r:id="rId32"/>
    <p:sldId id="297" r:id="rId33"/>
    <p:sldId id="289" r:id="rId34"/>
    <p:sldId id="287" r:id="rId35"/>
    <p:sldId id="288" r:id="rId36"/>
    <p:sldId id="290" r:id="rId37"/>
    <p:sldId id="293" r:id="rId38"/>
    <p:sldId id="256" r:id="rId39"/>
    <p:sldId id="292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EB09-982D-4EC5-A8FA-B8B1F80051A9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E7C5-839A-4A5F-9A6C-B20F7132B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74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EB09-982D-4EC5-A8FA-B8B1F80051A9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E7C5-839A-4A5F-9A6C-B20F7132B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9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EB09-982D-4EC5-A8FA-B8B1F80051A9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E7C5-839A-4A5F-9A6C-B20F7132B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92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EB09-982D-4EC5-A8FA-B8B1F80051A9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E7C5-839A-4A5F-9A6C-B20F7132B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543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EB09-982D-4EC5-A8FA-B8B1F80051A9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E7C5-839A-4A5F-9A6C-B20F7132B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11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EB09-982D-4EC5-A8FA-B8B1F80051A9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E7C5-839A-4A5F-9A6C-B20F7132B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61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EB09-982D-4EC5-A8FA-B8B1F80051A9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E7C5-839A-4A5F-9A6C-B20F7132B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461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EB09-982D-4EC5-A8FA-B8B1F80051A9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E7C5-839A-4A5F-9A6C-B20F7132B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25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EB09-982D-4EC5-A8FA-B8B1F80051A9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E7C5-839A-4A5F-9A6C-B20F7132B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151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EB09-982D-4EC5-A8FA-B8B1F80051A9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E7C5-839A-4A5F-9A6C-B20F7132B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331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CEB09-982D-4EC5-A8FA-B8B1F80051A9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0E7C5-839A-4A5F-9A6C-B20F7132B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51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CEB09-982D-4EC5-A8FA-B8B1F80051A9}" type="datetimeFigureOut">
              <a:rPr lang="ru-RU" smtClean="0"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0E7C5-839A-4A5F-9A6C-B20F7132BB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24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983"/>
            <a:ext cx="12191999" cy="69269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5999" y="852055"/>
            <a:ext cx="7938655" cy="299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t-RU" sz="4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Исәнмесез, балалар, </a:t>
            </a:r>
            <a:endParaRPr lang="ru-RU" sz="44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t-RU" sz="4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Шук кызлар һәм малайлар!</a:t>
            </a:r>
            <a:endParaRPr lang="ru-RU" sz="44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t-RU" sz="4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Дәресебез бик җитди, </a:t>
            </a:r>
            <a:endParaRPr lang="ru-RU" sz="44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t-RU" sz="4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Аңлар бары сабырлар!</a:t>
            </a:r>
            <a:endParaRPr lang="ru-RU" sz="44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80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9269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04308" y="1087717"/>
            <a:ext cx="6096000" cy="6851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tt-RU" sz="36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Мәс</a:t>
            </a:r>
            <a:r>
              <a:rPr lang="ru-RU" sz="36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</a:t>
            </a:r>
            <a:r>
              <a:rPr lang="tt-RU" sz="36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әлә чишү. </a:t>
            </a:r>
            <a:endParaRPr lang="ru-RU" sz="36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0911" y="2471329"/>
            <a:ext cx="10812780" cy="3341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0"/>
              </a:spcAft>
            </a:pPr>
            <a:r>
              <a:rPr lang="tt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 районының мәйданы 2028  км² га тигез, ә Татарстан Республикасының мәйданы 65819 км²  га зуррак. </a:t>
            </a:r>
            <a:endParaRPr lang="tt-RU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  <a:spcAft>
                <a:spcPts val="0"/>
              </a:spcAft>
            </a:pPr>
            <a:r>
              <a:rPr lang="tt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Татарстан </a:t>
            </a:r>
            <a:r>
              <a:rPr lang="tt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Республикасының мәйданын табыгыз.</a:t>
            </a: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24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9269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04308" y="1087717"/>
            <a:ext cx="6096000" cy="6558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tt-RU" sz="36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Чишелеш:</a:t>
            </a:r>
            <a:endParaRPr lang="ru-RU" sz="36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0911" y="2471329"/>
            <a:ext cx="10812780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</a:pPr>
            <a:r>
              <a:rPr lang="tt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65819 + 2028 = 67847 (км²) – Татарстанның мәйданы</a:t>
            </a:r>
          </a:p>
          <a:p>
            <a:pPr marL="228600" algn="ctr">
              <a:lnSpc>
                <a:spcPct val="107000"/>
              </a:lnSpc>
            </a:pPr>
            <a:endParaRPr lang="ru-RU" sz="4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r>
              <a:rPr lang="tt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Җавап: Татарстан Республикасының мәйданы 67847  км² га тигез.</a:t>
            </a:r>
            <a:endParaRPr lang="ru-RU" sz="4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  <a:spcAft>
                <a:spcPts val="0"/>
              </a:spcAft>
            </a:pP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12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9269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04308" y="1087717"/>
            <a:ext cx="6096000" cy="6558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tt-RU" sz="36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Мәсьәлә чишү.</a:t>
            </a:r>
            <a:endParaRPr lang="ru-RU" sz="36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0911" y="2471329"/>
            <a:ext cx="10812780" cy="4307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</a:pPr>
            <a:r>
              <a:rPr lang="tt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Актай елгасының озынлыгы – 89 км, Идел елгасыныкы 2 тапкыр озынрак.  Кама елгасының озынлыгы Иделдән 140 км га артыграк. </a:t>
            </a:r>
            <a:endParaRPr lang="tt-RU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r>
              <a:rPr lang="tt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Кама </a:t>
            </a:r>
            <a:r>
              <a:rPr lang="tt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елгасының </a:t>
            </a:r>
            <a:r>
              <a:rPr lang="tt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озынлыгын</a:t>
            </a:r>
          </a:p>
          <a:p>
            <a:pPr marL="228600" algn="ctr">
              <a:lnSpc>
                <a:spcPct val="107000"/>
              </a:lnSpc>
            </a:pPr>
            <a:r>
              <a:rPr lang="tt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t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табыгыз.</a:t>
            </a:r>
            <a:endParaRPr lang="ru-RU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  <a:spcAft>
                <a:spcPts val="0"/>
              </a:spcAft>
            </a:pP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31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983"/>
            <a:ext cx="12191999" cy="69269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04308" y="1087717"/>
            <a:ext cx="6096000" cy="6558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tt-RU" sz="36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Чишелеш:</a:t>
            </a:r>
            <a:endParaRPr lang="ru-RU" sz="36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10789" y="1825625"/>
            <a:ext cx="9731829" cy="510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89 · 2 = 178 (км) – Иделнең озынлыгы</a:t>
            </a: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178 + 140 = </a:t>
            </a:r>
            <a:r>
              <a:rPr lang="tt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318 </a:t>
            </a:r>
            <a:r>
              <a:rPr lang="tt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(км) – Каманың </a:t>
            </a:r>
            <a:r>
              <a:rPr lang="tt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озынлыгы</a:t>
            </a:r>
          </a:p>
          <a:p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Җавап: Кама елгасының озынлыгы </a:t>
            </a:r>
            <a:r>
              <a:rPr lang="tt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318 </a:t>
            </a:r>
            <a:r>
              <a:rPr lang="tt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 га тигез.</a:t>
            </a: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ru-RU" sz="4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  <a:spcAft>
                <a:spcPts val="0"/>
              </a:spcAft>
            </a:pP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84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692" y="-68983"/>
            <a:ext cx="12191999" cy="69269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32857" y="1087717"/>
            <a:ext cx="9313817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tt-RU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Саннарны үсү тәртибендә урнаштыр.</a:t>
            </a:r>
            <a:endParaRPr lang="ru-RU" sz="4000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10789" y="1825625"/>
            <a:ext cx="9731829" cy="4570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</a:pPr>
            <a:r>
              <a:rPr lang="tt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Чуашлар </a:t>
            </a:r>
            <a:r>
              <a:rPr lang="tt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116 300, т</a:t>
            </a:r>
            <a:r>
              <a:rPr lang="tt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атарлар </a:t>
            </a:r>
            <a:r>
              <a:rPr lang="tt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2 012 600, </a:t>
            </a:r>
            <a:r>
              <a:rPr lang="tt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удмуртлар </a:t>
            </a:r>
            <a:r>
              <a:rPr lang="tt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23 500, мордвалар – 19 200, марилар – 18 </a:t>
            </a:r>
            <a:r>
              <a:rPr lang="tt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800, руслар </a:t>
            </a:r>
            <a:r>
              <a:rPr lang="tt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1 501 </a:t>
            </a:r>
            <a:r>
              <a:rPr lang="tt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</a:t>
            </a:r>
            <a:endParaRPr lang="ru-RU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ru-RU" sz="4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  <a:spcAft>
                <a:spcPts val="0"/>
              </a:spcAft>
            </a:pP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2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692" y="-68983"/>
            <a:ext cx="12191999" cy="69269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32857" y="1087717"/>
            <a:ext cx="9313817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tt-RU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Саннарны үсү тәртибендә урнаштыр.</a:t>
            </a:r>
            <a:endParaRPr lang="ru-RU" sz="4000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1397727"/>
            <a:ext cx="10408919" cy="8654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</a:pPr>
            <a:endParaRPr lang="tt-RU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r>
              <a:rPr lang="tt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марилар </a:t>
            </a:r>
            <a:r>
              <a:rPr lang="tt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18 800, </a:t>
            </a:r>
            <a:endParaRPr lang="tt-RU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r>
              <a:rPr lang="tt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мордвалар </a:t>
            </a:r>
            <a:r>
              <a:rPr lang="tt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19 200, </a:t>
            </a:r>
            <a:endParaRPr lang="tt-RU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r>
              <a:rPr lang="tt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удмуртлар </a:t>
            </a:r>
            <a:r>
              <a:rPr lang="tt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23 500</a:t>
            </a:r>
            <a:r>
              <a:rPr lang="tt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28600" algn="ctr">
              <a:lnSpc>
                <a:spcPct val="107000"/>
              </a:lnSpc>
            </a:pPr>
            <a:r>
              <a:rPr lang="tt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t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чуашлар – 116 300, </a:t>
            </a:r>
          </a:p>
          <a:p>
            <a:pPr marL="228600" algn="ctr">
              <a:lnSpc>
                <a:spcPct val="107000"/>
              </a:lnSpc>
            </a:pPr>
            <a:r>
              <a:rPr lang="tt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руслар – 1 501 400, </a:t>
            </a:r>
            <a:endParaRPr lang="tt-RU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r>
              <a:rPr lang="tt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tt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атарлар </a:t>
            </a:r>
            <a:r>
              <a:rPr lang="tt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2 012 </a:t>
            </a:r>
            <a:r>
              <a:rPr lang="tt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</a:t>
            </a:r>
            <a:endParaRPr lang="tt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  <a:spcAft>
                <a:spcPts val="0"/>
              </a:spcAft>
            </a:pP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r>
              <a:rPr lang="tt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ru-RU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23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983"/>
            <a:ext cx="12191999" cy="69269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32857" y="1087717"/>
            <a:ext cx="9313817" cy="70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tt-RU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Татарлар һәм руслар</a:t>
            </a:r>
            <a:endParaRPr lang="ru-RU" sz="4000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1397727"/>
            <a:ext cx="10408919" cy="569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</a:pPr>
            <a:endParaRPr lang="tt-RU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  <a:spcAft>
                <a:spcPts val="0"/>
              </a:spcAft>
            </a:pP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r>
              <a:rPr lang="tt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ru-RU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913" y="1973629"/>
            <a:ext cx="6769281" cy="416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73433"/>
            <a:ext cx="12191999" cy="692698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200" y="1397727"/>
            <a:ext cx="10408919" cy="5097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</a:pPr>
            <a:endParaRPr lang="tt-RU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  <a:spcAft>
                <a:spcPts val="0"/>
              </a:spcAft>
            </a:pP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r>
              <a:rPr lang="tt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ru-RU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71303" y="679269"/>
            <a:ext cx="98493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tt-RU" sz="4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Татарстанда </a:t>
            </a:r>
            <a:r>
              <a:rPr lang="tt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143 милләт</a:t>
            </a: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tt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вәкиле яши.</a:t>
            </a: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tt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Республикабызда 3</a:t>
            </a:r>
            <a:r>
              <a:rPr lang="tt-RU" sz="4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902 642 кеше яши.</a:t>
            </a:r>
            <a:endParaRPr lang="ru-RU" sz="4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84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3" y="311330"/>
            <a:ext cx="3725093" cy="37250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96" y="311330"/>
            <a:ext cx="3718557" cy="37185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51" y="367936"/>
            <a:ext cx="3644534" cy="36445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34" y="3981988"/>
            <a:ext cx="3887460" cy="388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983"/>
            <a:ext cx="12191999" cy="692698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200" y="1397727"/>
            <a:ext cx="10408919" cy="5097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</a:pPr>
            <a:endParaRPr lang="tt-RU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  <a:spcAft>
                <a:spcPts val="0"/>
              </a:spcAft>
            </a:pP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r>
              <a:rPr lang="tt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ru-RU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7280" y="2246811"/>
            <a:ext cx="9849394" cy="3855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t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Татарстан флагының иңе 4 см, буе 2 тапкыр озынрак. </a:t>
            </a:r>
            <a:endParaRPr lang="tt-RU" sz="40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tt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Флагның </a:t>
            </a:r>
            <a:r>
              <a:rPr lang="tt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мәйданын табыгыз. </a:t>
            </a: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endParaRPr lang="ru-RU" sz="4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25189" y="1035388"/>
            <a:ext cx="6727371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tt-RU" sz="36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Мәс</a:t>
            </a:r>
            <a:r>
              <a:rPr lang="ru-RU" sz="36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</a:t>
            </a:r>
            <a:r>
              <a:rPr lang="tt-RU" sz="36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әлә чишү. </a:t>
            </a:r>
            <a:endParaRPr lang="ru-RU" sz="36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3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9269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43889" y="1026059"/>
            <a:ext cx="9206345" cy="618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0"/>
              </a:spcAft>
            </a:pPr>
            <a:r>
              <a:rPr lang="tt-RU" sz="32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“Әйе, юк” уены. </a:t>
            </a:r>
            <a:endParaRPr lang="ru-RU" sz="32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tt-RU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ц да 100 кг </a:t>
            </a:r>
            <a:endParaRPr lang="tt-RU" sz="3200" dirty="0" smtClean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tt-RU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tt-RU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 та 100 </a:t>
            </a:r>
            <a:r>
              <a:rPr lang="tt-RU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tt-RU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дм да 100 мм                 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tt-RU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tt-RU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тәүлектә 12 </a:t>
            </a:r>
            <a:r>
              <a:rPr lang="tt-RU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сәг</a:t>
            </a:r>
            <a:endParaRPr lang="ru-RU" sz="3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tt-RU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кг  100 г га </a:t>
            </a:r>
            <a:r>
              <a:rPr lang="tt-RU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тигез</a:t>
            </a:r>
            <a:endParaRPr lang="ru-RU" sz="3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tt-RU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tt-RU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дм  ул 1 м </a:t>
            </a:r>
            <a:endParaRPr lang="tt-RU" sz="3200" dirty="0" smtClean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tt-RU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сәг тә 60 мин </a:t>
            </a:r>
            <a:endParaRPr lang="ru-RU" sz="3200" dirty="0" smtClean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tt-RU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1000 </a:t>
            </a:r>
            <a:r>
              <a:rPr lang="tt-RU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кг ул 1 т </a:t>
            </a:r>
            <a:endParaRPr lang="tt-RU" sz="3200" dirty="0" smtClean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tt-RU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 </a:t>
            </a:r>
            <a:r>
              <a:rPr lang="tt-RU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  ул 1 т </a:t>
            </a:r>
            <a:endParaRPr lang="ru-RU" sz="3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endParaRPr lang="ru-RU" sz="32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tt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25289" y="1531339"/>
            <a:ext cx="769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(+)</a:t>
            </a: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0374" y="2076899"/>
            <a:ext cx="807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(-)</a:t>
            </a: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1360" y="4632402"/>
            <a:ext cx="769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(+)</a:t>
            </a: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0424" y="3103640"/>
            <a:ext cx="807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(-)</a:t>
            </a: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9736" y="3590780"/>
            <a:ext cx="807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(-)</a:t>
            </a: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7188" y="5674810"/>
            <a:ext cx="807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(-)</a:t>
            </a: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9901" y="2616500"/>
            <a:ext cx="769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(+)</a:t>
            </a: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48446" y="5217177"/>
            <a:ext cx="769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(+)</a:t>
            </a: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1557" y="4173656"/>
            <a:ext cx="769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(+)</a:t>
            </a: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76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68983"/>
            <a:ext cx="12191999" cy="692698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200" y="1397727"/>
            <a:ext cx="10408919" cy="5097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</a:pPr>
            <a:endParaRPr lang="tt-RU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  <a:spcAft>
                <a:spcPts val="0"/>
              </a:spcAft>
            </a:pP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r>
              <a:rPr lang="tt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ru-RU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7725" y="875211"/>
            <a:ext cx="984939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Чишү.</a:t>
            </a: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Иңе – 4 см</a:t>
            </a: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Буе – 2 тапкыр озынрак</a:t>
            </a: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· 2= 8 (см) – буе</a:t>
            </a: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t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4 · 8 = 32 </a:t>
            </a:r>
            <a:r>
              <a:rPr lang="tt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см²</a:t>
            </a:r>
          </a:p>
          <a:p>
            <a:pPr>
              <a:lnSpc>
                <a:spcPct val="150000"/>
              </a:lnSpc>
            </a:pPr>
            <a:r>
              <a:rPr lang="tt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Җавап: Татарстан флагының мәйданы </a:t>
            </a:r>
            <a:r>
              <a:rPr lang="tt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t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tt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см²  </a:t>
            </a: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endParaRPr lang="ru-RU" sz="4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21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68983"/>
            <a:ext cx="12191999" cy="692698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200" y="1397727"/>
            <a:ext cx="10408919" cy="5097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</a:pPr>
            <a:endParaRPr lang="tt-RU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  <a:spcAft>
                <a:spcPts val="0"/>
              </a:spcAft>
            </a:pP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r>
              <a:rPr lang="tt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ru-RU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7725" y="875211"/>
            <a:ext cx="984939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Чишү.</a:t>
            </a: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Иңе – 4 см</a:t>
            </a: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Буе – 2 тапкыр озынрак</a:t>
            </a: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· 2= 8 (см) – буе</a:t>
            </a: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t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4 · 8 = 32 </a:t>
            </a:r>
            <a:r>
              <a:rPr lang="tt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см²</a:t>
            </a:r>
          </a:p>
          <a:p>
            <a:pPr>
              <a:lnSpc>
                <a:spcPct val="150000"/>
              </a:lnSpc>
            </a:pPr>
            <a:r>
              <a:rPr lang="tt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Җавап: Татарстан флагының мәйданы </a:t>
            </a:r>
            <a:r>
              <a:rPr lang="tt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t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tt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см²  </a:t>
            </a: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endParaRPr lang="ru-RU" sz="4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98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1" y="0"/>
            <a:ext cx="12191999" cy="692698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200" y="1397727"/>
            <a:ext cx="10408919" cy="5097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</a:pPr>
            <a:endParaRPr lang="tt-RU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  <a:spcAft>
                <a:spcPts val="0"/>
              </a:spcAft>
            </a:pP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r>
              <a:rPr lang="tt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ru-RU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7280" y="875211"/>
            <a:ext cx="10149839" cy="4779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Кайсы милли ризык нинди геометрик фигураны хәтерләтә?</a:t>
            </a:r>
            <a:endParaRPr lang="ru-RU" sz="6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endParaRPr lang="ru-RU" sz="4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99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1394"/>
            <a:ext cx="12191999" cy="692698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200" y="1397727"/>
            <a:ext cx="10408919" cy="5097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</a:pPr>
            <a:endParaRPr lang="tt-RU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  <a:spcAft>
                <a:spcPts val="0"/>
              </a:spcAft>
            </a:pP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r>
              <a:rPr lang="tt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ru-RU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7280" y="875211"/>
            <a:ext cx="10149839" cy="274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Түгәрәк</a:t>
            </a:r>
            <a:endParaRPr lang="ru-RU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t-RU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endParaRPr lang="ru-RU" sz="4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310741" y="2340211"/>
            <a:ext cx="3722915" cy="33221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95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930" y="1825625"/>
            <a:ext cx="6962140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1394"/>
            <a:ext cx="12191999" cy="692698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200" y="1397727"/>
            <a:ext cx="10408919" cy="5097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</a:pPr>
            <a:endParaRPr lang="tt-RU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  <a:spcAft>
                <a:spcPts val="0"/>
              </a:spcAft>
            </a:pP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r>
              <a:rPr lang="tt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ru-RU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7280" y="875211"/>
            <a:ext cx="101498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Гөбәдия</a:t>
            </a:r>
            <a:endParaRPr lang="ru-RU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t-RU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endParaRPr lang="ru-RU" sz="4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664" y="2012426"/>
            <a:ext cx="6439989" cy="402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6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68983"/>
            <a:ext cx="12191999" cy="692698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200" y="1397727"/>
            <a:ext cx="10408919" cy="5097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</a:pPr>
            <a:endParaRPr lang="tt-RU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  <a:spcAft>
                <a:spcPts val="0"/>
              </a:spcAft>
            </a:pP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r>
              <a:rPr lang="tt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ru-RU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7280" y="875211"/>
            <a:ext cx="1014983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Бәлеш</a:t>
            </a:r>
            <a:endParaRPr lang="ru-RU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endParaRPr lang="ru-RU" sz="4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661" y="2070586"/>
            <a:ext cx="7147076" cy="375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76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202718"/>
            <a:ext cx="2133600" cy="159715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68983"/>
            <a:ext cx="12191999" cy="692698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200" y="1397727"/>
            <a:ext cx="10408919" cy="5097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</a:pPr>
            <a:endParaRPr lang="tt-RU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  <a:spcAft>
                <a:spcPts val="0"/>
              </a:spcAft>
            </a:pP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r>
              <a:rPr lang="tt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ru-RU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7280" y="875211"/>
            <a:ext cx="1014983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Өчпочмак</a:t>
            </a:r>
            <a:endParaRPr lang="ru-RU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endParaRPr lang="ru-RU" sz="4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088677" y="2000579"/>
            <a:ext cx="4611186" cy="334213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16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202718"/>
            <a:ext cx="2133600" cy="159715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8983"/>
            <a:ext cx="12191999" cy="692698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200" y="1397727"/>
            <a:ext cx="10408919" cy="5097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</a:pPr>
            <a:endParaRPr lang="tt-RU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  <a:spcAft>
                <a:spcPts val="0"/>
              </a:spcAft>
            </a:pP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r>
              <a:rPr lang="tt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ru-RU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7280" y="875211"/>
            <a:ext cx="1014983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Өчпочмак</a:t>
            </a:r>
            <a:endParaRPr lang="ru-RU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endParaRPr lang="ru-RU" sz="4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43" y="1894056"/>
            <a:ext cx="533400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68983"/>
            <a:ext cx="12191999" cy="692698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200" y="1397727"/>
            <a:ext cx="10408919" cy="5097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</a:pPr>
            <a:endParaRPr lang="tt-RU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  <a:spcAft>
                <a:spcPts val="0"/>
              </a:spcAft>
            </a:pP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r>
              <a:rPr lang="tt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ru-RU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7280" y="875211"/>
            <a:ext cx="1014983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7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Ярымтүгәрәк</a:t>
            </a:r>
            <a:endParaRPr lang="ru-RU" sz="7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endParaRPr lang="ru-RU" sz="4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Хорда 8"/>
          <p:cNvSpPr/>
          <p:nvPr/>
        </p:nvSpPr>
        <p:spPr>
          <a:xfrm rot="6999111">
            <a:off x="4676222" y="2698069"/>
            <a:ext cx="2991951" cy="2920489"/>
          </a:xfrm>
          <a:prstGeom prst="chord">
            <a:avLst>
              <a:gd name="adj1" fmla="val 2700009"/>
              <a:gd name="adj2" fmla="val 1562547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84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202718"/>
            <a:ext cx="2133600" cy="159715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68983"/>
            <a:ext cx="12191999" cy="692698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200" y="1397727"/>
            <a:ext cx="10408919" cy="5097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</a:pPr>
            <a:endParaRPr lang="tt-RU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  <a:spcAft>
                <a:spcPts val="0"/>
              </a:spcAft>
            </a:pP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r>
              <a:rPr lang="tt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ru-RU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7280" y="875211"/>
            <a:ext cx="1014983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Кыстыбый</a:t>
            </a:r>
            <a:endParaRPr lang="ru-RU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endParaRPr lang="ru-RU" sz="4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061" y="2039635"/>
            <a:ext cx="5095195" cy="381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5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3" y="311330"/>
            <a:ext cx="3725093" cy="372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202718"/>
            <a:ext cx="2133600" cy="159715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68983"/>
            <a:ext cx="12191999" cy="692698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200" y="1397727"/>
            <a:ext cx="10408919" cy="5097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</a:pPr>
            <a:endParaRPr lang="tt-RU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  <a:spcAft>
                <a:spcPts val="0"/>
              </a:spcAft>
            </a:pP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r>
              <a:rPr lang="tt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ru-RU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3961" y="857524"/>
            <a:ext cx="1014983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</a:t>
            </a:r>
            <a:endParaRPr lang="ru-RU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endParaRPr lang="ru-RU" sz="4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89120" y="1959428"/>
            <a:ext cx="3879669" cy="32134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22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202718"/>
            <a:ext cx="2133600" cy="159715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68983"/>
            <a:ext cx="12191999" cy="692698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200" y="1397727"/>
            <a:ext cx="10408919" cy="5097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</a:pPr>
            <a:endParaRPr lang="tt-RU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  <a:spcAft>
                <a:spcPts val="0"/>
              </a:spcAft>
            </a:pP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r>
              <a:rPr lang="tt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ru-RU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7280" y="875211"/>
            <a:ext cx="10149839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Чәкчәк</a:t>
            </a:r>
            <a:endParaRPr lang="ru-RU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endParaRPr lang="ru-RU" sz="4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31" y="1643025"/>
            <a:ext cx="4728808" cy="453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4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3" y="311330"/>
            <a:ext cx="3725093" cy="37250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96" y="311330"/>
            <a:ext cx="3718557" cy="37185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51" y="367936"/>
            <a:ext cx="3644534" cy="36445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34" y="3981988"/>
            <a:ext cx="3887460" cy="38874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96" y="4029887"/>
            <a:ext cx="3718557" cy="371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3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202718"/>
            <a:ext cx="2133600" cy="159715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8983"/>
            <a:ext cx="12191999" cy="692698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200" y="1397727"/>
            <a:ext cx="10408919" cy="5097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</a:pPr>
            <a:endParaRPr lang="tt-RU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  <a:spcAft>
                <a:spcPts val="0"/>
              </a:spcAft>
            </a:pP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r>
              <a:rPr lang="tt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ru-RU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7280" y="875211"/>
            <a:ext cx="101498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90057" y="2325189"/>
            <a:ext cx="80336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tt-RU" sz="5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 – 1920 </a:t>
            </a:r>
            <a:r>
              <a:rPr lang="tt-RU" sz="5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endParaRPr lang="ru-RU" sz="54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tt-RU" sz="5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2020 -1945 </a:t>
            </a:r>
            <a:r>
              <a:rPr lang="tt-RU" sz="5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endParaRPr lang="ru-RU" sz="5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60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202718"/>
            <a:ext cx="2133600" cy="159715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8983"/>
            <a:ext cx="12191999" cy="692698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200" y="1397727"/>
            <a:ext cx="10408919" cy="5097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</a:pPr>
            <a:endParaRPr lang="tt-RU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  <a:spcAft>
                <a:spcPts val="0"/>
              </a:spcAft>
            </a:pP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r>
              <a:rPr lang="tt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ru-RU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7280" y="875211"/>
            <a:ext cx="101498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90057" y="2325189"/>
            <a:ext cx="80336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tt-RU" sz="5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 – 1920 = 100</a:t>
            </a:r>
            <a:endParaRPr lang="ru-RU" sz="54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tt-RU" sz="5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2020 -1945 = 75</a:t>
            </a:r>
            <a:endParaRPr lang="ru-RU" sz="54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37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202718"/>
            <a:ext cx="2133600" cy="159715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68983"/>
            <a:ext cx="12191999" cy="692698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200" y="1397727"/>
            <a:ext cx="10408919" cy="5097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</a:pPr>
            <a:endParaRPr lang="tt-RU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  <a:spcAft>
                <a:spcPts val="0"/>
              </a:spcAft>
            </a:pP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r>
              <a:rPr lang="tt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ru-RU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97280" y="-68983"/>
            <a:ext cx="1014983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tt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Татарстан Республикасы </a:t>
            </a:r>
            <a:r>
              <a:rPr lang="tt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оешуга - 100 ел. Татарстан Автономияле Совет Со</a:t>
            </a:r>
            <a:r>
              <a:rPr lang="ru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tt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иалистик Республикасы төзелүгә 1920 елның 27 маенда кул куелган.</a:t>
            </a: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endParaRPr lang="ru-RU" sz="40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92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202718"/>
            <a:ext cx="2133600" cy="159715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68983"/>
            <a:ext cx="12191999" cy="692698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200" y="1397727"/>
            <a:ext cx="10408919" cy="5097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</a:pPr>
            <a:endParaRPr lang="tt-RU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  <a:spcAft>
                <a:spcPts val="0"/>
              </a:spcAft>
            </a:pP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r>
              <a:rPr lang="tt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ru-RU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-496389"/>
            <a:ext cx="10408919" cy="7278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tt-RU" b="1" dirty="0" smtClean="0">
                <a:solidFill>
                  <a:srgbClr val="FFFF00"/>
                </a:solidFill>
              </a:rPr>
              <a:t> </a:t>
            </a:r>
            <a:r>
              <a:rPr lang="tt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Бөек Җиңүгә -</a:t>
            </a:r>
            <a:r>
              <a:rPr lang="tt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t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ел. </a:t>
            </a:r>
            <a:r>
              <a:rPr lang="tt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tt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Көек авылыннан </a:t>
            </a:r>
            <a:r>
              <a:rPr lang="tt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Бөек Ватан сугышына 244 кеше киткән, шуларның 117 се генә кире әйләнеп кайткан. </a:t>
            </a:r>
            <a:r>
              <a:rPr lang="tt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127 кеше һәлак булган. Алар </a:t>
            </a:r>
            <a:r>
              <a:rPr lang="tt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 авылдашыбыз, әкиятче Абдулла Алиш та бар. </a:t>
            </a: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tt-RU" b="1" dirty="0" smtClean="0"/>
              <a:t> </a:t>
            </a:r>
            <a:endParaRPr lang="ru-RU" sz="40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45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202718"/>
            <a:ext cx="2133600" cy="159715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8983"/>
            <a:ext cx="12191999" cy="692698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200" y="1397727"/>
            <a:ext cx="10408919" cy="5097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</a:pPr>
            <a:endParaRPr lang="tt-RU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  <a:spcAft>
                <a:spcPts val="0"/>
              </a:spcAft>
            </a:pP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r>
              <a:rPr lang="tt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ru-RU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-496389"/>
            <a:ext cx="10408919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tt-RU" b="1" dirty="0" smtClean="0">
                <a:solidFill>
                  <a:srgbClr val="FFFF00"/>
                </a:solidFill>
              </a:rPr>
              <a:t> </a:t>
            </a:r>
            <a:r>
              <a:rPr lang="tt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Абдулла </a:t>
            </a:r>
            <a:r>
              <a:rPr lang="tt-RU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Алиш </a:t>
            </a: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tt-RU" b="1" dirty="0" smtClean="0"/>
              <a:t> </a:t>
            </a:r>
            <a:endParaRPr lang="ru-RU" sz="40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433" y="1690688"/>
            <a:ext cx="3023131" cy="423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7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3" y="311330"/>
            <a:ext cx="3725093" cy="37250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96" y="311330"/>
            <a:ext cx="3718557" cy="37185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51" y="367936"/>
            <a:ext cx="3644534" cy="36445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34" y="3981988"/>
            <a:ext cx="3887460" cy="38874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96" y="4029887"/>
            <a:ext cx="3718557" cy="37185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51" y="4012470"/>
            <a:ext cx="3753390" cy="375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8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202718"/>
            <a:ext cx="2133600" cy="159715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68983"/>
            <a:ext cx="12191999" cy="692698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200" y="1397727"/>
            <a:ext cx="10408919" cy="5097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</a:pPr>
            <a:endParaRPr lang="tt-RU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  <a:spcAft>
                <a:spcPts val="0"/>
              </a:spcAft>
            </a:pP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r>
              <a:rPr lang="tt-RU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tt-RU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</a:pPr>
            <a:endParaRPr lang="ru-RU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02674" y="1933303"/>
            <a:ext cx="8699863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tt-RU" b="1" dirty="0" smtClean="0">
                <a:solidFill>
                  <a:srgbClr val="FFFF00"/>
                </a:solidFill>
              </a:rPr>
              <a:t> </a:t>
            </a:r>
            <a:r>
              <a:rPr lang="tt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Өй эше: №6, 8, 26 бит. </a:t>
            </a:r>
            <a:endParaRPr lang="ru-RU" sz="40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tt-RU" b="1" dirty="0" smtClean="0"/>
              <a:t> </a:t>
            </a:r>
            <a:endParaRPr lang="ru-RU" sz="40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69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68983"/>
            <a:ext cx="12191999" cy="69269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60766" y="783771"/>
            <a:ext cx="6074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28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Күбурынлы саннарны язарга.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1201784"/>
            <a:ext cx="10515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tt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- 4 </a:t>
            </a:r>
            <a:r>
              <a:rPr lang="tt-RU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дистә мең, 7 берәмлек мең, 5 йөз, 3 дистә, 9 берәмлек. </a:t>
            </a:r>
            <a:endParaRPr lang="tt-RU" sz="2800" b="1" dirty="0" smtClean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tt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47539</a:t>
            </a:r>
            <a:endParaRPr lang="ru-RU" sz="2800" dirty="0" smtClean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tt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- 47538</a:t>
            </a:r>
            <a:r>
              <a:rPr lang="tt-RU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t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47540</a:t>
            </a:r>
            <a:endParaRPr lang="ru-RU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tt-RU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мең, 7 йөз, 9 дистә, 3 </a:t>
            </a:r>
            <a:r>
              <a:rPr lang="tt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берәмлек</a:t>
            </a:r>
          </a:p>
          <a:p>
            <a:pPr marL="457200">
              <a:spcAft>
                <a:spcPts val="0"/>
              </a:spcAft>
            </a:pPr>
            <a:r>
              <a:rPr lang="tt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2793</a:t>
            </a:r>
          </a:p>
          <a:p>
            <a:pPr marL="457200">
              <a:spcAft>
                <a:spcPts val="0"/>
              </a:spcAft>
            </a:pPr>
            <a:r>
              <a:rPr lang="tt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- 2792</a:t>
            </a:r>
            <a:r>
              <a:rPr lang="tt-RU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t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2794</a:t>
            </a:r>
            <a:endParaRPr lang="ru-RU" sz="2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tt-RU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йөз мең, 4 йөз, 9 берәмлек </a:t>
            </a:r>
            <a:endParaRPr lang="tt-RU" sz="2800" b="1" dirty="0" smtClean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tt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500409</a:t>
            </a:r>
          </a:p>
          <a:p>
            <a:pPr marL="457200">
              <a:spcAft>
                <a:spcPts val="0"/>
              </a:spcAft>
            </a:pPr>
            <a:r>
              <a:rPr lang="tt-RU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tt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t-RU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500408, </a:t>
            </a:r>
            <a:r>
              <a:rPr lang="tt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500410</a:t>
            </a:r>
            <a:endParaRPr lang="ru-RU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39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3" y="311330"/>
            <a:ext cx="3725093" cy="37250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96" y="311330"/>
            <a:ext cx="3718557" cy="371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7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983"/>
            <a:ext cx="12191999" cy="69269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04308" y="1087717"/>
            <a:ext cx="6096000" cy="12486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tt-RU" sz="36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Мисалларны баганалап </a:t>
            </a:r>
            <a:r>
              <a:rPr lang="tt-RU" sz="36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язып исәпләгез. </a:t>
            </a:r>
            <a:endParaRPr lang="ru-RU" sz="36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49977" y="3086471"/>
            <a:ext cx="9026434" cy="187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0"/>
              </a:spcAft>
            </a:pPr>
            <a:r>
              <a:rPr lang="tt-RU" sz="5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654 – 384       </a:t>
            </a:r>
            <a:r>
              <a:rPr lang="tt-RU" sz="5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345 </a:t>
            </a:r>
            <a:r>
              <a:rPr lang="tt-RU" sz="5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+ 569</a:t>
            </a:r>
            <a:endParaRPr lang="ru-RU" sz="5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  <a:spcAft>
                <a:spcPts val="0"/>
              </a:spcAft>
            </a:pPr>
            <a:r>
              <a:rPr lang="tt-RU" sz="5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4213 + 3569   5789 - 3456</a:t>
            </a:r>
            <a:endParaRPr lang="ru-RU" sz="5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95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9269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04308" y="1087717"/>
            <a:ext cx="6096000" cy="12486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tt-RU" sz="36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Мисалларны баганалап </a:t>
            </a:r>
            <a:r>
              <a:rPr lang="tt-RU" sz="36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язып исәпләгез. </a:t>
            </a:r>
            <a:endParaRPr lang="ru-RU" sz="36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0911" y="2471329"/>
            <a:ext cx="10812780" cy="3214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0"/>
              </a:spcAft>
            </a:pPr>
            <a:r>
              <a:rPr lang="tt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654 – 384 = 270        </a:t>
            </a:r>
          </a:p>
          <a:p>
            <a:pPr marL="228600" algn="ctr">
              <a:lnSpc>
                <a:spcPct val="107000"/>
              </a:lnSpc>
              <a:spcAft>
                <a:spcPts val="0"/>
              </a:spcAft>
            </a:pPr>
            <a:r>
              <a:rPr lang="tt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345 + 569 = 914</a:t>
            </a:r>
          </a:p>
          <a:p>
            <a:pPr marL="228600" algn="ctr">
              <a:lnSpc>
                <a:spcPct val="107000"/>
              </a:lnSpc>
              <a:spcAft>
                <a:spcPts val="0"/>
              </a:spcAft>
            </a:pPr>
            <a:r>
              <a:rPr lang="tt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4213 + 3569 = 7782    </a:t>
            </a:r>
          </a:p>
          <a:p>
            <a:pPr marL="228600" algn="ctr">
              <a:lnSpc>
                <a:spcPct val="107000"/>
              </a:lnSpc>
              <a:spcAft>
                <a:spcPts val="0"/>
              </a:spcAft>
            </a:pPr>
            <a:r>
              <a:rPr lang="tt-RU" sz="4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5789 – 3456 =2333</a:t>
            </a:r>
            <a:endParaRPr lang="ru-RU" sz="48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18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983"/>
            <a:ext cx="12191999" cy="69269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37152"/>
            <a:ext cx="10515600" cy="2850284"/>
          </a:xfrm>
        </p:spPr>
        <p:txBody>
          <a:bodyPr>
            <a:normAutofit/>
          </a:bodyPr>
          <a:lstStyle/>
          <a:p>
            <a:pPr algn="ctr"/>
            <a:r>
              <a:rPr lang="tt-RU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tt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t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t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Күбурынлы саннарны </a:t>
            </a:r>
            <a:r>
              <a:rPr lang="tt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кушу </a:t>
            </a:r>
            <a:r>
              <a:rPr lang="tt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һәм алу.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43902"/>
          </a:xfrm>
        </p:spPr>
        <p:txBody>
          <a:bodyPr>
            <a:normAutofit/>
          </a:bodyPr>
          <a:lstStyle/>
          <a:p>
            <a:pPr algn="ctr"/>
            <a:endParaRPr lang="tt-RU" sz="5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t-RU" sz="5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Максат:</a:t>
            </a:r>
          </a:p>
          <a:p>
            <a:pPr marL="0" indent="0" algn="ctr">
              <a:buNone/>
            </a:pPr>
            <a:r>
              <a:rPr lang="tt-RU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Күбурынлы </a:t>
            </a:r>
            <a:r>
              <a:rPr lang="tt-RU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саннарны </a:t>
            </a:r>
            <a:r>
              <a:rPr lang="tt-RU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кушу һәм </a:t>
            </a:r>
            <a:r>
              <a:rPr lang="tt-RU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 алымнарын ныгыту.</a:t>
            </a:r>
            <a:endParaRPr lang="tt-RU" sz="5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5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47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3" y="311330"/>
            <a:ext cx="3725093" cy="37250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96" y="311330"/>
            <a:ext cx="3718557" cy="37185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51" y="367936"/>
            <a:ext cx="3644534" cy="364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0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581</Words>
  <Application>Microsoft Office PowerPoint</Application>
  <PresentationFormat>Широкоэкранный</PresentationFormat>
  <Paragraphs>238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Тема: Күбурынлы саннарны кушу һәм алу.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 Каюки</dc:creator>
  <cp:lastModifiedBy>Школа Каюки</cp:lastModifiedBy>
  <cp:revision>30</cp:revision>
  <dcterms:created xsi:type="dcterms:W3CDTF">2020-01-29T14:42:17Z</dcterms:created>
  <dcterms:modified xsi:type="dcterms:W3CDTF">2020-01-31T08:21:21Z</dcterms:modified>
</cp:coreProperties>
</file>