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0" r:id="rId4"/>
    <p:sldId id="261" r:id="rId5"/>
    <p:sldId id="263" r:id="rId6"/>
    <p:sldId id="264" r:id="rId7"/>
    <p:sldId id="266" r:id="rId8"/>
    <p:sldId id="279" r:id="rId9"/>
    <p:sldId id="280" r:id="rId10"/>
    <p:sldId id="283" r:id="rId11"/>
    <p:sldId id="270" r:id="rId12"/>
    <p:sldId id="271" r:id="rId13"/>
    <p:sldId id="273" r:id="rId14"/>
    <p:sldId id="281" r:id="rId15"/>
    <p:sldId id="282" r:id="rId16"/>
    <p:sldId id="268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4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CCB53-ED2B-4FA0-93B5-83AED049D110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2036C-4DF4-4DEE-ABCB-03DC3B329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8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t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036C-4DF4-4DEE-ABCB-03DC3B32936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C14-C045-4116-AE40-61D501C31F47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4D1-6F35-4070-91C8-C1705924F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1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C14-C045-4116-AE40-61D501C31F47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4D1-6F35-4070-91C8-C1705924F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6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C14-C045-4116-AE40-61D501C31F47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4D1-6F35-4070-91C8-C1705924F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7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C14-C045-4116-AE40-61D501C31F47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4D1-6F35-4070-91C8-C1705924F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0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C14-C045-4116-AE40-61D501C31F47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4D1-6F35-4070-91C8-C1705924F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5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C14-C045-4116-AE40-61D501C31F47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4D1-6F35-4070-91C8-C1705924F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0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C14-C045-4116-AE40-61D501C31F47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4D1-6F35-4070-91C8-C1705924F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5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C14-C045-4116-AE40-61D501C31F47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4D1-6F35-4070-91C8-C1705924F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9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C14-C045-4116-AE40-61D501C31F47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4D1-6F35-4070-91C8-C1705924F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7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C14-C045-4116-AE40-61D501C31F47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4D1-6F35-4070-91C8-C1705924F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5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C14-C045-4116-AE40-61D501C31F47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74D1-6F35-4070-91C8-C1705924F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8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0C14-C045-4116-AE40-61D501C31F47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474D1-6F35-4070-91C8-C1705924F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196752"/>
            <a:ext cx="54130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dirty="0" smtClean="0">
                <a:latin typeface="+mj-lt"/>
              </a:rPr>
              <a:t>              </a:t>
            </a:r>
            <a:r>
              <a:rPr lang="tt-RU" sz="4800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tt-RU" sz="4000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tt-RU" sz="6000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“Йомры икмәк</a:t>
            </a:r>
          </a:p>
          <a:p>
            <a:r>
              <a:rPr lang="tt-RU" sz="6000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      сәяхәте”</a:t>
            </a:r>
            <a:endParaRPr lang="ru-RU" sz="6000" dirty="0">
              <a:solidFill>
                <a:srgbClr val="B9417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685" y="188640"/>
            <a:ext cx="85357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Тәрбияче белән балаларның бердәм эшчәнлеге</a:t>
            </a:r>
          </a:p>
          <a:p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1.”Йомры икмәк” әкиятен уку, әкияткә туры килгән рәсемнәр карау.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3456385" cy="352839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64804"/>
            <a:ext cx="3528392" cy="352839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62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9"/>
            <a:ext cx="6980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t-RU" sz="2400" dirty="0" smtClean="0">
                <a:solidFill>
                  <a:srgbClr val="B94174"/>
                </a:solidFill>
                <a:latin typeface="+mj-lt"/>
              </a:rPr>
              <a:t> 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tt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Балалар </a:t>
            </a:r>
            <a:r>
              <a:rPr lang="tt-RU" sz="2800" dirty="0">
                <a:latin typeface="Times New Roman" pitchFamily="18" charset="0"/>
                <a:cs typeface="Times New Roman" pitchFamily="18" charset="0"/>
              </a:rPr>
              <a:t>белән тозлы камырдан “Йомры икмәк” әвәләү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t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0" y="4005064"/>
            <a:ext cx="3096345" cy="233360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213651"/>
            <a:ext cx="3096345" cy="2333607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41" y="4005064"/>
            <a:ext cx="3152030" cy="2333607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41" y="1190679"/>
            <a:ext cx="3152028" cy="235657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3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323528" y="332656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“Әтәчем</a:t>
            </a: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“Йомры икмәк” җырын </a:t>
            </a: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өйрәнү</a:t>
            </a:r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Үстерешле уеннар: “Мин башлыйм, син дәвам ит”, “ Кайсы әсәрдән икәнен бел”,  “Табышмак- рәсем”, “Танып әйт” һ.б.</a:t>
            </a:r>
            <a:endParaRPr lang="tt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000" dirty="0" smtClean="0">
                <a:solidFill>
                  <a:prstClr val="black"/>
                </a:solidFill>
              </a:rPr>
              <a:t> </a:t>
            </a:r>
            <a:endParaRPr lang="tt-RU" sz="20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9"/>
            <a:ext cx="3073115" cy="352839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55" y="3789040"/>
            <a:ext cx="3469219" cy="2987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2685323" cy="309634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2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“Теремкәй</a:t>
            </a:r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”, “Өч кыз”, “Шалкан”, “Өч аю”, “Куян кызы” әкиятләрен  уку.</a:t>
            </a:r>
          </a:p>
          <a:p>
            <a:pPr lvl="0"/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Рәссамнарның </a:t>
            </a: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әкиятләргә карата ясалган иллюстрацияларен карау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77072"/>
            <a:ext cx="2613492" cy="26028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" y="4020746"/>
            <a:ext cx="2602951" cy="265920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30" y="2076530"/>
            <a:ext cx="2868116" cy="249289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0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192688" cy="465797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79128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B94174"/>
                </a:solidFill>
              </a:rPr>
              <a:t> </a:t>
            </a:r>
            <a:r>
              <a:rPr lang="ru-RU" sz="2800" dirty="0" err="1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Йомгаклау</a:t>
            </a:r>
            <a:r>
              <a:rPr lang="ru-RU" sz="2800" dirty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solidFill>
                  <a:srgbClr val="5A5A5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С</a:t>
            </a:r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әхнәләштерү:  “Шалкан”, “Теремкәй” әкиятен.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1" y="26064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Балалар белән  “Куянкай да кунакта”дигән ачык  шөгел </a:t>
            </a:r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уткәрү.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384376" cy="316835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96873" y="2938907"/>
            <a:ext cx="3168353" cy="329801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01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428" y="111983"/>
            <a:ext cx="86530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Ата-аналар белән балаларның бердәм   эшчәнлеге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Өйдә әкиятләр уку.</a:t>
            </a:r>
          </a:p>
          <a:p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Әкият персона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ларының  эшләнмәләрен ясап алып килү.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76779"/>
            <a:ext cx="3020690" cy="296860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24844"/>
            <a:ext cx="3096343" cy="309634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3568" y="5445224"/>
            <a:ext cx="2880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 белән әтисе бергәләп Г,Тукайның “Шүрәле” әкиятен укыйлар.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4439" y="1916832"/>
            <a:ext cx="3888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Кәрим белән әнисе кич белән бергәләп китаплар укырга яраталар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475655" y="201997"/>
            <a:ext cx="68463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t-RU" sz="4000" dirty="0" smtClean="0">
              <a:solidFill>
                <a:srgbClr val="B9417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Хабибуллина Файруза Фанисовна.</a:t>
            </a:r>
          </a:p>
          <a:p>
            <a:r>
              <a:rPr lang="tt-RU" sz="4000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Мустафина Гульназ Салиховна.</a:t>
            </a:r>
          </a:p>
          <a:p>
            <a:r>
              <a:rPr lang="tt-RU" sz="400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МифтаховаГульнара </a:t>
            </a:r>
            <a:r>
              <a:rPr lang="tt-RU" sz="4000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Салиховна.</a:t>
            </a:r>
            <a:endParaRPr lang="ru-RU" sz="4000" dirty="0">
              <a:solidFill>
                <a:srgbClr val="B9417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t-RU" sz="2800" b="1" dirty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Проектның </a:t>
            </a:r>
            <a:r>
              <a:rPr lang="tt-RU" sz="2800" b="1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тибы:</a:t>
            </a:r>
            <a:endParaRPr lang="tt-RU" sz="2800" b="1" dirty="0">
              <a:solidFill>
                <a:srgbClr val="B9417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иҗади-мәгълүмәти.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14756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t-RU" sz="2800" b="1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Проектның </a:t>
            </a:r>
            <a:r>
              <a:rPr lang="tt-RU" sz="2800" b="1" dirty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дәвамлыгы</a:t>
            </a:r>
            <a:r>
              <a:rPr lang="tt-RU" sz="2800" b="1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кыска вакытлы.</a:t>
            </a:r>
          </a:p>
          <a:p>
            <a:pPr lvl="0"/>
            <a:r>
              <a:rPr lang="ru-RU" sz="2800" b="1" dirty="0" err="1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Проектта</a:t>
            </a:r>
            <a:r>
              <a:rPr lang="ru-RU" sz="2800" b="1" dirty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катнашучылар</a:t>
            </a:r>
            <a:r>
              <a:rPr lang="ru-RU" sz="2800" b="1" dirty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мәктәпкәчә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яшьтәге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тәрбиячеләр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45024"/>
            <a:ext cx="3469219" cy="2987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4104456" cy="324036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73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732" y="341365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Максат</a:t>
            </a:r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татар һәм рус әкиятләре аша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балаларның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сөйләм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активлыгын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үстерү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t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64804"/>
            <a:ext cx="4752528" cy="352839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86" y="3456456"/>
            <a:ext cx="3469219" cy="2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331640" y="10833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Бурычлар:</a:t>
            </a:r>
            <a:endParaRPr lang="ru-RU" sz="2800" b="1" dirty="0">
              <a:solidFill>
                <a:srgbClr val="B941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11" y="607157"/>
            <a:ext cx="864737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t-RU" sz="2800" b="1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Тәрбияви</a:t>
            </a:r>
            <a:r>
              <a:rPr lang="tt-RU" sz="2800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Сәнгать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әсәрләре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балаларның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эстетик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зәвыгын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үстерү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сөйләм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телен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баету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sz="2800" dirty="0">
                <a:latin typeface="Times New Roman" pitchFamily="18" charset="0"/>
                <a:cs typeface="Times New Roman" pitchFamily="18" charset="0"/>
              </a:rPr>
              <a:t>тыңлаучанлык, ярдәм итү, ярдәмне кабул 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итү,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аралашу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культурасы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тәрбияләү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t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b="1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Үстерешле: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алаларның </a:t>
            </a:r>
            <a:r>
              <a:rPr lang="tt-RU" sz="2800" dirty="0">
                <a:latin typeface="Times New Roman" pitchFamily="18" charset="0"/>
                <a:cs typeface="Times New Roman" pitchFamily="18" charset="0"/>
              </a:rPr>
              <a:t>гади максатчыл эшчәнлек оештыра белү күнекмәләрен,  театральләштерелгән уеннар оештырганда  иҗади мөстәкыйльлеген, 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артистлык </a:t>
            </a:r>
            <a:r>
              <a:rPr lang="tt-RU" sz="2800" dirty="0">
                <a:latin typeface="Times New Roman" pitchFamily="18" charset="0"/>
                <a:cs typeface="Times New Roman" pitchFamily="18" charset="0"/>
              </a:rPr>
              <a:t>сәләтен;  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sz="2800" dirty="0">
                <a:latin typeface="Times New Roman" pitchFamily="18" charset="0"/>
                <a:cs typeface="Times New Roman" pitchFamily="18" charset="0"/>
              </a:rPr>
              <a:t>үстерү;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b="1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Белем бирү: </a:t>
            </a:r>
            <a:r>
              <a:rPr lang="tt-RU" sz="2800" dirty="0">
                <a:latin typeface="Times New Roman" pitchFamily="18" charset="0"/>
                <a:cs typeface="Times New Roman" pitchFamily="18" charset="0"/>
              </a:rPr>
              <a:t>Татар һәм рус әкиятләре  белән таныштыру, әкият персонажларын танырга,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тәрбияченең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сорауларын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игътибар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тыңларга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уңай </a:t>
            </a:r>
            <a:r>
              <a:rPr lang="tt-RU" sz="2800" dirty="0">
                <a:latin typeface="Times New Roman" pitchFamily="18" charset="0"/>
                <a:cs typeface="Times New Roman" pitchFamily="18" charset="0"/>
              </a:rPr>
              <a:t>һәм тискәре 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яклары турында җавап  бирергә  </a:t>
            </a:r>
            <a:r>
              <a:rPr lang="tt-RU" sz="2800" dirty="0">
                <a:latin typeface="Times New Roman" pitchFamily="18" charset="0"/>
                <a:cs typeface="Times New Roman" pitchFamily="18" charset="0"/>
              </a:rPr>
              <a:t>өйрәтү;  гаиләдә әти-әниләр белән хикәя, әкият, шигырьләр уку мөһимлеген 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аңлату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5731053" cy="705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B94174"/>
                </a:solidFill>
                <a:latin typeface="+mj-lt"/>
              </a:rPr>
              <a:t>                   </a:t>
            </a:r>
            <a:r>
              <a:rPr lang="ru-RU" sz="2800" b="1" dirty="0" err="1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Проектны</a:t>
            </a:r>
            <a:r>
              <a:rPr lang="tt-RU" sz="2800" b="1" dirty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ң этаплары</a:t>
            </a: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tt-RU" sz="2800" b="1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                       Әзерлек </a:t>
            </a:r>
            <a:r>
              <a:rPr lang="tt-RU" sz="2800" b="1" dirty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этабы:</a:t>
            </a:r>
          </a:p>
          <a:p>
            <a:pPr lvl="0"/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*Проектның </a:t>
            </a: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темасын сайлау.</a:t>
            </a:r>
          </a:p>
          <a:p>
            <a:pPr lvl="0"/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Проблема кую.</a:t>
            </a:r>
          </a:p>
          <a:p>
            <a:pPr lvl="0"/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буенча материал җыю.</a:t>
            </a:r>
          </a:p>
          <a:p>
            <a:pPr lvl="0"/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*Әкиятләр </a:t>
            </a: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картотекасы ясау.</a:t>
            </a:r>
          </a:p>
          <a:p>
            <a:pPr lvl="0"/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*Әти-әниләр </a:t>
            </a: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өчен информа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цион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папкалар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ясау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*Бармак һәм өстәл </a:t>
            </a: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курчак театры булдыру.</a:t>
            </a:r>
          </a:p>
          <a:p>
            <a:pPr lvl="0"/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*Китап </a:t>
            </a: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почмагын әти-әниләр белән берлектә яңа әкият китаплары </a:t>
            </a:r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белән тулыландыру</a:t>
            </a: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*Әти-әниләргә “Шаян йомры икмәк” дигән конкурс игълан итү.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70448"/>
            <a:ext cx="3469219" cy="2987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73" y="423546"/>
            <a:ext cx="2664296" cy="302433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4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tt-RU" sz="2800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Төп </a:t>
            </a:r>
            <a:r>
              <a:rPr lang="tt-RU" sz="2800" dirty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этап:</a:t>
            </a:r>
          </a:p>
          <a:p>
            <a:pPr lvl="0"/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*Әкиятләр </a:t>
            </a: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уку.</a:t>
            </a:r>
          </a:p>
          <a:p>
            <a:pPr lvl="0"/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Курчак театры карау.</a:t>
            </a:r>
          </a:p>
          <a:p>
            <a:pPr lvl="0"/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*Әкиятләргә иллюстрациялар карау, </a:t>
            </a:r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табышмакларның җавапларын табу.</a:t>
            </a:r>
            <a:endParaRPr lang="tt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*Әкияткә карата язылган җырларны, көйләрне тыңлау.</a:t>
            </a:r>
          </a:p>
          <a:p>
            <a:pPr lvl="0"/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*Әкият геройлары кергән физкультминуткалар, уеннар өйрәнү</a:t>
            </a:r>
            <a:r>
              <a:rPr lang="tt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Рәсем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ясау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әвәләү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5852" y="3743341"/>
            <a:ext cx="2342524" cy="329801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3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0"/>
            <a:ext cx="91303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692696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76672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dirty="0" smtClean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26261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                       Көтелгән нәти</a:t>
            </a:r>
            <a:r>
              <a:rPr lang="ru-RU" sz="2800" b="1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tt-RU" sz="2800" b="1" dirty="0" smtClean="0">
                <a:solidFill>
                  <a:srgbClr val="B94174"/>
                </a:solidFill>
                <a:latin typeface="Times New Roman" pitchFamily="18" charset="0"/>
                <a:cs typeface="Times New Roman" pitchFamily="18" charset="0"/>
              </a:rPr>
              <a:t>әләр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*Балалар әкиятне кызыксынып тыңлый башлыйлар.</a:t>
            </a:r>
          </a:p>
          <a:p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Сөйләм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байлыгы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арта,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сөйләм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теле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үсә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*Сәхнәләштерелгән эшчәнлек вакытында рольгә кереп, иҗади уйнау, кыюлык күнекмәләре артты.</a:t>
            </a:r>
          </a:p>
          <a:p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*Әти-әниләрнең белем һәм тәрбия бирү процессына тартылуы, активлыгы көчәйде, өйдә әкиятләр уку гадәте булдырылды.Һәр ата-ана  проект нәтиҗәләре белән кәнагат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бакчасы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гаил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ә арасындагы хезмәттәшлекне, төрле чараларда аралашу әдәбен тәрбияләүне дәвам итүнең кирәклегенә басым ясалды.</a:t>
            </a:r>
          </a:p>
        </p:txBody>
      </p:sp>
    </p:spTree>
    <p:extLst>
      <p:ext uri="{BB962C8B-B14F-4D97-AF65-F5344CB8AC3E}">
        <p14:creationId xmlns:p14="http://schemas.microsoft.com/office/powerpoint/2010/main" val="35934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10590"/>
            <a:ext cx="3168352" cy="235901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9000"/>
            <a:ext cx="3194464" cy="239584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3" y="3429000"/>
            <a:ext cx="3214722" cy="242638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49" y="180604"/>
            <a:ext cx="3185339" cy="238900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4342" y="2719953"/>
            <a:ext cx="475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Җептән ясалган “Йомры икмәк”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342" y="6023519"/>
            <a:ext cx="414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Ярмалардан ясалган “Йомры икмәк”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7149" y="2736170"/>
            <a:ext cx="3804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Бәйләнгән “Йомры икмәк”.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023520"/>
            <a:ext cx="4067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Кабактан ясалган “Йомры икмәк”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07" y="2056233"/>
            <a:ext cx="3349278" cy="233297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096344" cy="229708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4" y="3316719"/>
            <a:ext cx="3099312" cy="247893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9512" y="2485722"/>
            <a:ext cx="4917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Фетрадан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ясалган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tt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Йомры икмәк” </a:t>
            </a:r>
          </a:p>
          <a:p>
            <a:r>
              <a:rPr lang="tt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әкияте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949280"/>
            <a:ext cx="4680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Әниләребез бәйләп биргән персона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tt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лар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6067" y="4389204"/>
            <a:ext cx="3295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</a:t>
            </a:r>
            <a:r>
              <a:rPr lang="tt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ңдырма таякчыкларыннан ясалган персона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tt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лар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566</Words>
  <Application>Microsoft Office PowerPoint</Application>
  <PresentationFormat>Экран (4:3)</PresentationFormat>
  <Paragraphs>67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Пользователь</cp:lastModifiedBy>
  <cp:revision>64</cp:revision>
  <dcterms:created xsi:type="dcterms:W3CDTF">2019-10-20T15:18:47Z</dcterms:created>
  <dcterms:modified xsi:type="dcterms:W3CDTF">2020-01-25T10:05:32Z</dcterms:modified>
</cp:coreProperties>
</file>