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4" r:id="rId7"/>
    <p:sldId id="265" r:id="rId8"/>
    <p:sldId id="267" r:id="rId9"/>
    <p:sldId id="266" r:id="rId10"/>
    <p:sldId id="269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9" r:id="rId20"/>
    <p:sldId id="277" r:id="rId21"/>
    <p:sldId id="280" r:id="rId22"/>
    <p:sldId id="281" r:id="rId23"/>
    <p:sldId id="282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D456-3497-4B39-9637-80565E64A14F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088D1-35B5-4106-9B63-B17A3893938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100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D456-3497-4B39-9637-80565E64A14F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088D1-35B5-4106-9B63-B17A38939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858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D456-3497-4B39-9637-80565E64A14F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088D1-35B5-4106-9B63-B17A38939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638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D456-3497-4B39-9637-80565E64A14F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088D1-35B5-4106-9B63-B17A3893938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4228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D456-3497-4B39-9637-80565E64A14F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088D1-35B5-4106-9B63-B17A38939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238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D456-3497-4B39-9637-80565E64A14F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088D1-35B5-4106-9B63-B17A3893938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3760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D456-3497-4B39-9637-80565E64A14F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088D1-35B5-4106-9B63-B17A38939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555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D456-3497-4B39-9637-80565E64A14F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088D1-35B5-4106-9B63-B17A38939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235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D456-3497-4B39-9637-80565E64A14F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088D1-35B5-4106-9B63-B17A38939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020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D456-3497-4B39-9637-80565E64A14F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088D1-35B5-4106-9B63-B17A38939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425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D456-3497-4B39-9637-80565E64A14F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088D1-35B5-4106-9B63-B17A38939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90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D456-3497-4B39-9637-80565E64A14F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088D1-35B5-4106-9B63-B17A38939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35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D456-3497-4B39-9637-80565E64A14F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088D1-35B5-4106-9B63-B17A38939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074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D456-3497-4B39-9637-80565E64A14F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088D1-35B5-4106-9B63-B17A38939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113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D456-3497-4B39-9637-80565E64A14F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088D1-35B5-4106-9B63-B17A38939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877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D456-3497-4B39-9637-80565E64A14F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088D1-35B5-4106-9B63-B17A38939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598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D456-3497-4B39-9637-80565E64A14F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088D1-35B5-4106-9B63-B17A38939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556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BA5D456-3497-4B39-9637-80565E64A14F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0A088D1-35B5-4106-9B63-B17A38939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8709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" y="0"/>
            <a:ext cx="12050684" cy="74482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6444" y="1205346"/>
            <a:ext cx="4281054" cy="2410691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свете много разных стран,</a:t>
            </a:r>
            <a:b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есть одна страна:</a:t>
            </a:r>
            <a:b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белых льдов до теплых рек</a:t>
            </a:r>
            <a:b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Раскинулась она!</a:t>
            </a:r>
            <a:b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свете много разных стран,</a:t>
            </a:r>
            <a:b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есть одна страна:</a:t>
            </a:r>
            <a:b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 мы Родиной зовем,</a:t>
            </a:r>
            <a:b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Родина – одна!</a:t>
            </a:r>
            <a:b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006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5221" y="133004"/>
            <a:ext cx="9002683" cy="92271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Чувашский национальный костюм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dolly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428" y="1138844"/>
            <a:ext cx="8279476" cy="25520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95303" y="3539917"/>
            <a:ext cx="95513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Чувашский национальный орнамент</a:t>
            </a:r>
          </a:p>
        </p:txBody>
      </p:sp>
      <p:pic>
        <p:nvPicPr>
          <p:cNvPr id="6" name="Рисунок 5" descr="__12_20091113_118583127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31" y="4405745"/>
            <a:ext cx="3500220" cy="2227811"/>
          </a:xfrm>
          <a:prstGeom prst="rect">
            <a:avLst/>
          </a:prstGeom>
        </p:spPr>
      </p:pic>
      <p:pic>
        <p:nvPicPr>
          <p:cNvPr id="7" name="Рисунок 6" descr="BCmw2jhe_M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738" y="4405745"/>
            <a:ext cx="3499658" cy="2227810"/>
          </a:xfrm>
          <a:prstGeom prst="rect">
            <a:avLst/>
          </a:prstGeom>
        </p:spPr>
      </p:pic>
      <p:pic>
        <p:nvPicPr>
          <p:cNvPr id="8" name="Рисунок 7" descr="1271530977_uzor12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4987" y="4405745"/>
            <a:ext cx="3309944" cy="222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7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4044" y="148088"/>
            <a:ext cx="8534400" cy="691497"/>
          </a:xfrm>
        </p:spPr>
        <p:txBody>
          <a:bodyPr/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Йошкар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2" y="839585"/>
            <a:ext cx="4912821" cy="4688379"/>
          </a:xfrm>
          <a:prstGeom prst="rect">
            <a:avLst/>
          </a:prstGeom>
        </p:spPr>
      </p:pic>
      <p:pic>
        <p:nvPicPr>
          <p:cNvPr id="4098" name="Picture 2" descr="https://img.lookmytrips.com/images/look5avb/big-58b02f1fff93672756096759-5975c98867c44-1cnbic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865" y="839585"/>
            <a:ext cx="4806287" cy="468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111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854633"/>
            <a:ext cx="5849592" cy="113976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Государственный герб Республики Марий Эл представляет собой щит, в серебряном поле которого изображён восстающий червлёный медведь с золотыми когтями, зубами и чёрными с серебром глазами. В правой лапе — обращённый вниз меч, в лазоревых ножнах с золотыми фрагментами, и золотой молот с серебряной рукояткой. В левой лапе —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окраенный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золотом лазоревый щит с изображением золотого скошенного марийского креста, образованного двумя парами сдвоенных, отвлеченных узких перевязей накрест, на концах дважды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гаммированно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—загнутых внутрь каждой пары, с ромбом посередине. Гербовый щит увенчан земельной короной с зубцами, стилизованными под марийский орнамент с тремя отдельными ромбами.</a:t>
            </a:r>
            <a:b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377px-Coat_of_Arms_of_Mari_El.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4767" y="764872"/>
            <a:ext cx="2554847" cy="3034044"/>
          </a:xfrm>
          <a:prstGeom prst="rect">
            <a:avLst/>
          </a:prstGeom>
        </p:spPr>
      </p:pic>
      <p:pic>
        <p:nvPicPr>
          <p:cNvPr id="7" name="Содержимое 3" descr="Ru_mari_el_fla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685" y="1180172"/>
            <a:ext cx="4502188" cy="226129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59731" y="503262"/>
            <a:ext cx="5719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Флаг республики Марий эль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0945" y="503262"/>
            <a:ext cx="48961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Герб республики Марий Эль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57258" y="4248029"/>
            <a:ext cx="49516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флаг Республики Марий Эл представляет собой прямоугольное полотнище с соотношением ширины к длине 2:3, разделённое по горизонтали на три полосы: верхнюю — синюю, среднюю — белую, нижнюю — тёмно-красную, в соотношении 3:4:3.</a:t>
            </a:r>
          </a:p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белой полосы изображён тёмно-красный марийский крест, по высоте составляющий 1/3 высоты флага.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590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Vwdv8slD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2487" y="1284316"/>
            <a:ext cx="2711053" cy="36147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46662" y="365760"/>
            <a:ext cx="89860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Марийский народный костюм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Содержимое 3" descr="5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01500">
            <a:off x="764617" y="1432269"/>
            <a:ext cx="3214710" cy="4822064"/>
          </a:xfrm>
          <a:prstGeom prst="rect">
            <a:avLst/>
          </a:prstGeom>
        </p:spPr>
      </p:pic>
      <p:pic>
        <p:nvPicPr>
          <p:cNvPr id="9" name="Рисунок 8" descr="img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41295">
            <a:off x="8073062" y="1411038"/>
            <a:ext cx="337661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155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476" y="4206240"/>
            <a:ext cx="3377859" cy="1788159"/>
          </a:xfrm>
        </p:spPr>
        <p:txBody>
          <a:bodyPr>
            <a:noAutofit/>
          </a:bodyPr>
          <a:lstStyle/>
          <a:p>
            <a:pPr algn="ctr"/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Сокта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Сокта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— традиционная домашняя кровяная колбаса. Тонкую очищенную кишку барашка фаршируют измельченной печенью с добавлением кусочков жира, крови и приправ. </a:t>
            </a:r>
            <a:b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210734-0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774" y="4105527"/>
            <a:ext cx="3514732" cy="2189106"/>
          </a:xfrm>
          <a:prstGeom prst="rect">
            <a:avLst/>
          </a:prstGeom>
        </p:spPr>
      </p:pic>
      <p:pic>
        <p:nvPicPr>
          <p:cNvPr id="5" name="Содержимое 3" descr="210734-0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5895" y="3954433"/>
            <a:ext cx="3438173" cy="2386610"/>
          </a:xfrm>
          <a:prstGeom prst="rect">
            <a:avLst/>
          </a:prstGeom>
        </p:spPr>
      </p:pic>
      <p:pic>
        <p:nvPicPr>
          <p:cNvPr id="6" name="Содержимое 3" descr="210734-0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837" y="1028780"/>
            <a:ext cx="3514732" cy="2319541"/>
          </a:xfrm>
          <a:prstGeom prst="rect">
            <a:avLst/>
          </a:prstGeom>
        </p:spPr>
      </p:pic>
      <p:pic>
        <p:nvPicPr>
          <p:cNvPr id="7" name="Содержимое 3" descr="210734-0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8075" y="879087"/>
            <a:ext cx="3438173" cy="246923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46415" y="232756"/>
            <a:ext cx="9443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Марийское национальное блюдо.</a:t>
            </a:r>
          </a:p>
        </p:txBody>
      </p:sp>
      <p:pic>
        <p:nvPicPr>
          <p:cNvPr id="7170" name="Picture 2" descr="https://static.tildacdn.com/tild6266-6631-4663-b936-613532303030/Sokt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76" y="1835955"/>
            <a:ext cx="3263809" cy="217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876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699615" y="121747"/>
            <a:ext cx="9533351" cy="792177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праздники Марийцев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www.izhlib.ru/content/pages/marnational/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51" y="3959602"/>
            <a:ext cx="3979226" cy="280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4568" y="913925"/>
            <a:ext cx="44888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 февраля - </a:t>
            </a:r>
            <a:r>
              <a:rPr lang="ru-RU" sz="20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Конга</a:t>
            </a:r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Пайрем</a:t>
            </a:r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(Праздник печки)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символом домашнего очага. Раньше в избе возле двери располагалась печь. Можно было обойтись без кровати или шкафа, но без печки обойтись было никак нельзя. Про неё в народе говорили: «Печка кормит, печка греет, печка – мать родная».</a:t>
            </a:r>
          </a:p>
        </p:txBody>
      </p:sp>
      <p:pic>
        <p:nvPicPr>
          <p:cNvPr id="8196" name="Picture 4" descr="http://www.izhlib.ru/content/pages/marnational/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825" y="3998422"/>
            <a:ext cx="4416426" cy="260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52159" y="1097280"/>
            <a:ext cx="58438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 июня - </a:t>
            </a:r>
            <a:r>
              <a:rPr lang="ru-RU" sz="20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Пеледыш</a:t>
            </a:r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Пайрем</a:t>
            </a:r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(Праздник цветов)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Праздник в честь растительного мира, один из летних праздников, имеющих под собой древнюю языческую основу. Впервые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Пеледыш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пайрем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 названием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Йошкар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пеледыш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пайрем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 в 1920 году в селе Сернур. Он был приурочен к народным календарным праздникам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Агавай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-рем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Семык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целью заменить их и отвлечь сельское население от религиозных праздников.</a:t>
            </a:r>
          </a:p>
        </p:txBody>
      </p:sp>
    </p:spTree>
    <p:extLst>
      <p:ext uri="{BB962C8B-B14F-4D97-AF65-F5344CB8AC3E}">
        <p14:creationId xmlns:p14="http://schemas.microsoft.com/office/powerpoint/2010/main" val="4014265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izhlib.ru/content/pages/marnational/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34" y="3798483"/>
            <a:ext cx="3807228" cy="25703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40575" y="184956"/>
            <a:ext cx="4901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августа </a:t>
            </a:r>
            <a:r>
              <a:rPr lang="ru-RU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Угинде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(Праздник урожая)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6132" y="812759"/>
            <a:ext cx="470500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Угинде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входит в праздничный календарь всех групп марийцев. Он отмечается в самом начале уборочно-полевых работ в период христианского Ильина дня (2 августа). Православные марийцы приурочивают его к самому Ильину дню. Главная идея праздника - поблагодарить богов за новый урожай, заручиться их благосклонностью и в будущем обеспечить свою семью хлебом.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42313" y="231122"/>
            <a:ext cx="6403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20 - 26 февраля Масленичная неделя - </a:t>
            </a:r>
            <a:r>
              <a:rPr lang="ru-RU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Уярня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(Масленица)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://www.izhlib.ru/content/pages/marnational/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112" y="3798483"/>
            <a:ext cx="4555375" cy="26438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496097" y="812759"/>
            <a:ext cx="61334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Обычай марийского обрядового праздника "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Уярня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ведет свое начало с древних времен. Предки марийцев в конце зимы проводили праздник, во время которого устраивали проводы зимы и встречу весны с ее живительной силой и солнечным теплом.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635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estival.1september.ru/articles/606805/presentation/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65" y="243946"/>
            <a:ext cx="5347191" cy="349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proftur74.ru/photo/catalog_image_11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938" y="177444"/>
            <a:ext cx="4509971" cy="349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104" y="4487332"/>
            <a:ext cx="5361507" cy="1988283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Льется песня родного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курая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— башкиры, в Поволжье живем.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благодарность богатому краю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По-башкирски танцуем, поем.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Наш герой – Салават, им гордимся, 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 историю мы узнаем.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крупицам культуры страницы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Любим, учим и все бережем.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1600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https://upload.wikimedia.org/wikipedia/commons/thumb/d/dc/Coat_of_Arms_of_Bashkortostan.svg/661px-Coat_of_Arms_of_Bashkortostan.sv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9" y="590204"/>
            <a:ext cx="3248785" cy="303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9435" y="3718679"/>
            <a:ext cx="400524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Герб Республики Башкортостан представляет собой изображение памятника Салавату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Юлаеву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фоне восходящего Солнца и его лучей, вписанное в круг, обрамленный национальным орнаментом. Ниже изображено соцветие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курая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символ мужества народов. Лента, окрашенная в цвета государственного флага Республики Башкортостан, с надписью по белому полю: «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Башҡортостан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 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4" descr="https://upload.wikimedia.org/wikipedia/commons/thumb/3/3d/Flag_of_Bashkortostan.svg/450px-Flag_of_Bashkortosta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942" y="836506"/>
            <a:ext cx="3899709" cy="250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16683" y="3463697"/>
            <a:ext cx="523032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Синий цвет означает ясность, добродетель и чистоту помыслов народов Республики Башкортостан; белый — миролюбие, открытость, готовность к взаимному сотрудничеству народов Республики Башкортостан; зелёный — свободу, вечность жизни.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Цветок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курая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символ дружбы, семь его лепестков, расположенных в центре белой полосы, символизируют семь родов, положивших начало единению народов, проживающих на территории Республики Башкортостан.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7499" y="125924"/>
            <a:ext cx="54648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Герб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Башкортостан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00553" y="186149"/>
            <a:ext cx="64560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Флаг республики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Башкортостан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03382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ds03.infourok.ru/uploads/ex/04a8/0003c1af-433aeec6/img4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187" y="218831"/>
            <a:ext cx="4819650" cy="361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xn--80augbhsh2a0f.xn--p1ai/thumb/2/01CtfifG3QM9bCG43bcB-Q/640r480/d/1-0-3-img_5619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">
            <a:off x="632817" y="1648606"/>
            <a:ext cx="300745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4" name="Picture 6" descr="https://46.img.avito.st/1280x960/17387491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0">
            <a:off x="8854456" y="1514428"/>
            <a:ext cx="2909606" cy="447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97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004"/>
            <a:ext cx="12192000" cy="699100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6378"/>
            <a:ext cx="6643255" cy="2360815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самом сердце великой России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Волга-матушка вольно течет.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Вдоль реки нашей полной, могучей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народ разный мирно живет.</a:t>
            </a:r>
          </a:p>
          <a:p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256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6000" dirty="0"/>
          </a:p>
        </p:txBody>
      </p:sp>
      <p:pic>
        <p:nvPicPr>
          <p:cNvPr id="4" name="Picture 14" descr="Корот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9040" y="4426542"/>
            <a:ext cx="2492179" cy="1594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5" y="4309968"/>
            <a:ext cx="2578477" cy="1570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2415471"/>
            <a:ext cx="2455333" cy="1470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4301112"/>
            <a:ext cx="2579750" cy="1577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576" y="2359041"/>
            <a:ext cx="2565481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257" y="2280490"/>
            <a:ext cx="2493690" cy="1570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516" y="5992499"/>
            <a:ext cx="2146956" cy="530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711" y="3903113"/>
            <a:ext cx="1094432" cy="54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6021289"/>
            <a:ext cx="1792486" cy="682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831" y="3933057"/>
            <a:ext cx="1211337" cy="54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737" y="3912311"/>
            <a:ext cx="1603896" cy="57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703" y="6052032"/>
            <a:ext cx="1078706" cy="62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90327"/>
            <a:ext cx="8484406" cy="2529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02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https://image.jimcdn.com/app/cms/image/transf/dimension=666x10000:format=jpg/path/s77ffa3dfa3e642ca/image/i1dc89b5da98d46dc/version/1458121573/ima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454" y="385511"/>
            <a:ext cx="3375903" cy="21674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image.jimcdn.com/app/cms/image/transf/dimension=666x10000:format=jpg/path/s77ffa3dfa3e642ca/image/i83bd416d35d96181/version/1458121803/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404" y="385511"/>
            <a:ext cx="3238074" cy="21587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haibkult.ru/_nw/1/506664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4" y="385511"/>
            <a:ext cx="3245054" cy="21633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1373" y="2903456"/>
            <a:ext cx="3245055" cy="3193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Каргатуй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 Башкортостана отмечает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Каргатуй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«грачиный праздник» в то время когда весной прилетают грачи, смысл праздника – это празднование момента пробуждения природы от зимнего сна и также повод обратиться к силам природы (кстати, башкиры считают, что именно грачи тесно с ними связаны) с просьбой о благополучии и плодородии грядущего сельскохозяйственного сезона.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48454" y="2903456"/>
            <a:ext cx="3733013" cy="3441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Сабантуй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Многие башкирские праздники связаны с сезонными сельскохозяйственными циклами, Сабантуй или праздник плуга – один из них. Он обозначает завершение весенних работ в поле, все жители селения приходили на открытую местность и участвовали в различных соревнованиях, они боролись, состязались в беге, скакали наперегонки на лошадях и перетягивали друг друга на веревках. Принято приходить на этот праздник семьями. Веселье включает традиционные песни, обряды и танцы. 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60069" y="2903455"/>
            <a:ext cx="3996966" cy="3441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Йыйын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многие праздники башкирского народа возникли под влиянием других культур, то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Йыйын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это исконный, очень древний праздник именно этого народа. Отмечается он в день летнего солнцестояния. Праздник произошел из народного собрания, на котором решались все важные вопросы общины: во время его проведения проводились различные торговые операции, родители договаривались о браке детей, проходили ярмарочные распродажи. Участвовали в нем только мужчины, позже эта традиция была ослаблена.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115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632063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353" y="968604"/>
            <a:ext cx="11359298" cy="3615267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ПЕРВОЕ ЗОЛОТОЕ ПРАВИЛО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относись к людям так, как ты хочешь, чтобы другие относились к тебе.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ВТОРОЕ ПРАВИЛО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гордись своей национальностью, но всегда уважай национальность другого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ТРЕТЬЕ ПРАВИЛО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старайся дружить и сотрудничать с людьми другой национальности, которые живут, учатся или работают рядом с тобой, - обретешь новых друзей, интересней станет жизнь.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ЧЕТВЕРТОЕ ПРАВИЛО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изучай культуру других народов, этим ты обогатишь свою собственную.</a:t>
            </a:r>
          </a:p>
        </p:txBody>
      </p:sp>
    </p:spTree>
    <p:extLst>
      <p:ext uri="{BB962C8B-B14F-4D97-AF65-F5344CB8AC3E}">
        <p14:creationId xmlns:p14="http://schemas.microsoft.com/office/powerpoint/2010/main" val="3323841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3" y="0"/>
            <a:ext cx="5719156" cy="37241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484" y="0"/>
            <a:ext cx="5932516" cy="37241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http://tourlib.net/statti_tourism/images/talalaev3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838" y="4158817"/>
            <a:ext cx="1533525" cy="21717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725" y="4089226"/>
            <a:ext cx="1709650" cy="21717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ÐÐ°ÑÑÐ¸Ð½ÐºÐ¸ Ð¿Ð¾ Ð·Ð°Ð¿ÑÐ¾ÑÑ Ð±ÑÐºÐ»ÐµÑÑ Ð¿Ð¾ Ð¿Ð¾Ð²Ð¾Ð»Ð¶ÑÑ ÑÐµÑÐ¿ÑÐ±Ð»Ð¸ÐºÐ° Ð±Ð°ÑÐºÐ¾ÑÑÐ¾ÑÑÐ°Ð½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320" y="4158816"/>
            <a:ext cx="1712422" cy="21021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http://conf.nsc.ru/files/conferences/vogis2014/235716/culture-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062" y="4158817"/>
            <a:ext cx="1813558" cy="21717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73135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9" y="822959"/>
            <a:ext cx="4829693" cy="31910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4" name="Picture 2" descr="ÐÐ°ÑÑÐ¸Ð½ÐºÐ¸ Ð¿Ð¾ Ð·Ð°Ð¿ÑÐ¾ÑÑ ÑÐµÐ±Ð¾ÐºÑÐ°ÑÑ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620" y="822960"/>
            <a:ext cx="5613632" cy="31831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5621" y="0"/>
            <a:ext cx="5860474" cy="822959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Чебоксары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64676" y="4156364"/>
            <a:ext cx="4979323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Хвала тебе, Чувашия, мой дом!</a:t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имя, и язык твой — сердцу свято.</a:t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Дубравами и хмелем, и трудом,</a:t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песнями, и вышивкой богата.</a:t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Жива в узорах древних нити сила,</a:t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Связавшая народы в их судьбе, —</a:t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 будешь жить во мне, моя Россия</a:t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 живет Чувашия в тебе.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334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9" descr="g600_chuvashi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55468" y="959904"/>
            <a:ext cx="2528946" cy="23236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0822" y="382385"/>
            <a:ext cx="50624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герб Чувашии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2879" y="3460937"/>
            <a:ext cx="53367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Представляет собой геральдический щит, на которой «Древо жизни», растущее из чувашской земли. «Древо жизни» - знак долгого исторического пути, пройденного чувашским народом. Пурпурный цвет Древа и нижней полуокружности символизирует стремление народа к свободе. Светло-желтый – цвет солнца, дарующий жизнь всему на земле. Восьмиугольная звезда выражает красоту и совершенство. Хмель на концах полуокружности – образ традиционного богатства чувашского народа и республики- «зеленого золота».</a:t>
            </a:r>
            <a:endParaRPr lang="ru-RU" sz="1600" dirty="0"/>
          </a:p>
        </p:txBody>
      </p:sp>
      <p:pic>
        <p:nvPicPr>
          <p:cNvPr id="7" name="Picture 7" descr="chuv_f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14772" y="1131710"/>
            <a:ext cx="3066094" cy="2103122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519650" y="448887"/>
            <a:ext cx="5935288" cy="45671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флаг Чувашии</a:t>
            </a:r>
            <a:endParaRPr kumimoji="0" lang="ru-RU" sz="28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24254" y="3460937"/>
            <a:ext cx="50873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На флаге Чувашии основная эмблема Государственного герба «Древо жизни» , имеющего значение роста, будущности чувашского государства. Древо увенчано тремя восьмиугольными звездами.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925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91544" y="116632"/>
            <a:ext cx="8208912" cy="864096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Национальные блюда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2466" y="3861048"/>
            <a:ext cx="3034146" cy="2664296"/>
          </a:xfrm>
        </p:spPr>
        <p:txBody>
          <a:bodyPr>
            <a:normAutofit fontScale="85000" lnSpcReduction="10000"/>
          </a:bodyPr>
          <a:lstStyle/>
          <a:p>
            <a:pPr marR="45720" algn="ctr">
              <a:spcBef>
                <a:spcPts val="385"/>
              </a:spcBef>
              <a:spcAft>
                <a:spcPts val="0"/>
              </a:spcAft>
            </a:pP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Хуран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кукли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5720">
              <a:spcBef>
                <a:spcPts val="385"/>
              </a:spcBef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любимое многими традиционное чувашское блюдо – вареники. Предполагает разные начинки: c картофелем, с капустой, с творогом, с луком и яйцами, с ягодами.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Хуран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кукли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варятся в подсоленной воде 5-7 минут в котле. И подается со сметаной или сливочным маслом.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83350" y="1207207"/>
            <a:ext cx="2160240" cy="24273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853" y="1051304"/>
            <a:ext cx="2448272" cy="24482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47556" y="3430880"/>
            <a:ext cx="333262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Какай-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шурпи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очень популярное мясное блюдо у чувашей. Суп из субпродуктов. Готовят его из головы, ног, внутренностей: сердца, печени, легких. Ранее это желанное блюдо варили при забое скота и созывали многочисленных гостей. 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Чаще всего это случалось на Петров день. Тогда было принято обязательно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закалывать барана. </a:t>
            </a:r>
          </a:p>
        </p:txBody>
      </p:sp>
      <p:pic>
        <p:nvPicPr>
          <p:cNvPr id="1026" name="Picture 2" descr="https://static-eu.insales.ru/images/products/1/7893/155868885/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1061759"/>
            <a:ext cx="2599000" cy="235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896200" y="3428604"/>
            <a:ext cx="3215110" cy="3052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Ширтан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традиционное чувашское колбасное изделие, считающееся деликатесом, праздничным блюдом. Имел обрядовое или праздничное назначение. Изготавливался путём медленного запекания начинённого бараньим мясом и чесноком бараньего желудка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23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65646" y="364070"/>
            <a:ext cx="7851648" cy="8515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/>
              <a:t>Национальные праздники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572" y="1405019"/>
            <a:ext cx="5943600" cy="3816424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ru-RU" sz="8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Мăнкун</a:t>
            </a:r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Новый год</a:t>
            </a:r>
            <a:b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21 марта по 1 апреля)</a:t>
            </a:r>
          </a:p>
          <a:p>
            <a:pPr algn="l">
              <a:lnSpc>
                <a:spcPct val="120000"/>
              </a:lnSpc>
            </a:pP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 восходом солнца люди поднимались на вершины священных гор и возносили молитвы о благополучии и урожае.</a:t>
            </a:r>
          </a:p>
          <a:p>
            <a:pPr algn="l">
              <a:lnSpc>
                <a:spcPct val="120000"/>
              </a:lnSpc>
            </a:pP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Мăнкун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-  один из самых главных праздников древнего мира.  Длился он 11 дней. На пятый день </a:t>
            </a:r>
            <a:r>
              <a:rPr lang="ru-RU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Мăнкун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проводились моления.  На </a:t>
            </a:r>
            <a:r>
              <a:rPr lang="ru-RU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Мăн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кун вывешивали по всей избе полотенца – </a:t>
            </a:r>
            <a:r>
              <a:rPr lang="ru-RU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сурпаны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также как и на другие праздники ходили со своими сырниками из творога и ячменными хлебцами по всем родственникам.</a:t>
            </a:r>
          </a:p>
          <a:p>
            <a:pPr algn="l">
              <a:lnSpc>
                <a:spcPct val="120000"/>
              </a:lnSpc>
            </a:pP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Во время домашних молений бросали кусочки лепешек в огонь печи.</a:t>
            </a:r>
          </a:p>
          <a:p>
            <a:pPr algn="l"/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этого праздника проводился обряд </a:t>
            </a:r>
            <a:r>
              <a:rPr lang="ru-RU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çураçма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(сватовство).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641" y="1214478"/>
            <a:ext cx="3783310" cy="26990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658" y="4077073"/>
            <a:ext cx="3819716" cy="257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4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63" y="65900"/>
            <a:ext cx="4183874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8967" y="3291839"/>
            <a:ext cx="8038407" cy="2491807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9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Акатуй</a:t>
            </a:r>
            <a:r>
              <a:rPr lang="ru-RU" sz="9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ru-RU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начало; земледельческий цикл празднеств чувашей (день проведения первой борозды).</a:t>
            </a:r>
          </a:p>
          <a:p>
            <a:pPr algn="l"/>
            <a:r>
              <a:rPr lang="ru-RU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Один из древнейших земледельческих праздников.</a:t>
            </a:r>
          </a:p>
          <a:p>
            <a:pPr algn="l"/>
            <a:r>
              <a:rPr lang="ru-RU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К выходу на </a:t>
            </a:r>
            <a:r>
              <a:rPr lang="ru-RU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акатуй</a:t>
            </a:r>
            <a:r>
              <a:rPr lang="ru-RU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готовились заранее, мылись в бане, надевали чистую праздничную одежду. Светлые одежды являлись признаком сакральной чистоты.</a:t>
            </a:r>
          </a:p>
          <a:p>
            <a:pPr algn="l"/>
            <a:r>
              <a:rPr lang="ru-RU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древности женщины сопровождали торжественную процессию и угощали всех хлебом и пивом. Проводившего борозду люди осыпали комьями земли. Во время «свадьбы поля» украшали рога быка проводившего вспашку хлебом, красными лоскутками, и красным жгутом от рога к шее.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015" y="0"/>
            <a:ext cx="3994479" cy="3425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0181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8" y="63842"/>
            <a:ext cx="3888432" cy="3136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0" y="63843"/>
            <a:ext cx="4236720" cy="3011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64" y="0"/>
            <a:ext cx="3656347" cy="3133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0574" y="3266902"/>
            <a:ext cx="10873047" cy="3258441"/>
          </a:xfrm>
        </p:spPr>
        <p:txBody>
          <a:bodyPr>
            <a:noAutofit/>
          </a:bodyPr>
          <a:lstStyle/>
          <a:p>
            <a:pPr algn="ctr"/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Саварни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- Масленица . </a:t>
            </a:r>
          </a:p>
          <a:p>
            <a:pPr algn="l"/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Cаварни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—веселый праздник проводов зимы и встречи весны, соответствует русской масленице. Само слово «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саварни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является переводом (калькой) рус. масляная неделя су 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эрни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 Празднование 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саварни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приурочивалось к периоду весеннего равноденствия и начиналось в четверг. У большинства чувашей 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cаварни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продолжался две недели. Первая неделя называлась 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асла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cаварни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— «большая масленица», а вторая — 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кесен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саварни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«малая масленица». Позднее, в связи с распространением христианства, чувашский 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cаварни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совпал с русской масленицей, и его начали отмечать в течение одной недели от воскресенья до воскресенья. </a:t>
            </a:r>
            <a:b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саварни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деревнях молодежь устраивала катания на лошадях, обвешанных колокольчиками и бубенчиками, украшенных платками и полотенцами. Детвора каталась с гор на салазках. </a:t>
            </a:r>
            <a:b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открывали дети. Каждый стремился как можно раньше выйти на горку, где традиционно проводились масленичные торжества. Того, кто первым прокладывал санный путь, в деревне называли «открывающим путь вешним водам» (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шыв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суле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усакан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), он пользовался всеобщим уважением, Ему, как самому проворному из всех ребят, доверяли начинать весенний сев. </a:t>
            </a:r>
            <a:b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96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215</TotalTime>
  <Words>943</Words>
  <Application>Microsoft Office PowerPoint</Application>
  <PresentationFormat>Широкоэкранный</PresentationFormat>
  <Paragraphs>68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Bookman Old Style</vt:lpstr>
      <vt:lpstr>Calibri</vt:lpstr>
      <vt:lpstr>Century Gothic</vt:lpstr>
      <vt:lpstr>Times New Roman</vt:lpstr>
      <vt:lpstr>Wingdings 3</vt:lpstr>
      <vt:lpstr>Сектор</vt:lpstr>
      <vt:lpstr>    На свете много разных стран, Но есть одна страна: От белых льдов до теплых рек Раскинулась она! На свете много разных стран, Но есть одна страна: Ее мы Родиной зовем, А Родина – одна! </vt:lpstr>
      <vt:lpstr>Презентация PowerPoint</vt:lpstr>
      <vt:lpstr>Презентация PowerPoint</vt:lpstr>
      <vt:lpstr>Чебоксары</vt:lpstr>
      <vt:lpstr>Презентация PowerPoint</vt:lpstr>
      <vt:lpstr>Национальные блюда</vt:lpstr>
      <vt:lpstr>Национальные праздники</vt:lpstr>
      <vt:lpstr>Презентация PowerPoint</vt:lpstr>
      <vt:lpstr>Презентация PowerPoint</vt:lpstr>
      <vt:lpstr>Чувашский национальный костюм</vt:lpstr>
      <vt:lpstr>Йошкар - ола</vt:lpstr>
      <vt:lpstr>Государственный герб Республики Марий Эл представляет собой щит, в серебряном поле которого изображён восстающий червлёный медведь с золотыми когтями, зубами и чёрными с серебром глазами. В правой лапе — обращённый вниз меч, в лазоревых ножнах с золотыми фрагментами, и золотой молот с серебряной рукояткой. В левой лапе — окраенный золотом лазоревый щит с изображением золотого скошенного марийского креста, образованного двумя парами сдвоенных, отвлеченных узких перевязей накрест, на концах дважды гаммированно—загнутых внутрь каждой пары, с ромбом посередине. Гербовый щит увенчан земельной короной с зубцами, стилизованными под марийский орнамент с тремя отдельными ромбами. </vt:lpstr>
      <vt:lpstr>Презентация PowerPoint</vt:lpstr>
      <vt:lpstr>Сокта Сокта — традиционная домашняя кровяная колбаса. Тонкую очищенную кишку барашка фаршируют измельченной печенью с добавлением кусочков жира, крови и приправ.  </vt:lpstr>
      <vt:lpstr>Национальные праздники Марийцев</vt:lpstr>
      <vt:lpstr>Угинде входит в праздничный календарь всех групп марийцев. Он отмечается в самом начале уборочно-полевых работ в период христианского Ильина дня (2 августа). Православные марийцы приурочивают его к самому Ильину дню. Главная идея праздника - поблагодарить богов за новый урожай, заручиться их благосклонностью и в будущем обеспечить свою семью хлебом.</vt:lpstr>
      <vt:lpstr>Льется песня родного курая, Мы — башкиры, в Поволжье живем. В благодарность богатому краю По-башкирски танцуем, поем. - Наш герой – Салават, им гордимся,  Так историю мы узнаем. По крупицам культуры страницы Любим, учим и все бережем.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свете много разных стран, Но есть одна страна: От белых льдов до теплых рек Раскинулась она! На свете много разных стран, Но есть одна страна: Ее мы Родиной зовем, А Родина – одна!</dc:title>
  <dc:creator>User</dc:creator>
  <cp:lastModifiedBy>User</cp:lastModifiedBy>
  <cp:revision>23</cp:revision>
  <dcterms:created xsi:type="dcterms:W3CDTF">2019-09-15T07:34:12Z</dcterms:created>
  <dcterms:modified xsi:type="dcterms:W3CDTF">2019-09-16T15:51:20Z</dcterms:modified>
</cp:coreProperties>
</file>