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8309A9-A68B-42B8-BCD8-8B798E3DC3E3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3D71B1-23B5-4C96-8F17-2799EA158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C00000"/>
                </a:solidFill>
              </a:rPr>
              <a:t>Кызыл китап ни сөйли?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</a:t>
            </a:r>
          </a:p>
          <a:p>
            <a:pPr marL="0" indent="0">
              <a:buNone/>
            </a:pPr>
            <a:endParaRPr lang="tt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t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t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t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</a:rPr>
              <a:t>Кызыл  китап </a:t>
            </a:r>
            <a:r>
              <a:rPr lang="tt-RU" dirty="0" smtClean="0">
                <a:solidFill>
                  <a:srgbClr val="002060"/>
                </a:solidFill>
              </a:rPr>
              <a:t>-  Татарстан  территориясендә</a:t>
            </a:r>
          </a:p>
          <a:p>
            <a:pPr marL="0" indent="0">
              <a:buNone/>
            </a:pPr>
            <a:r>
              <a:rPr lang="tt-RU" dirty="0">
                <a:solidFill>
                  <a:srgbClr val="002060"/>
                </a:solidFill>
              </a:rPr>
              <a:t> </a:t>
            </a:r>
            <a:r>
              <a:rPr lang="tt-RU" dirty="0" smtClean="0">
                <a:solidFill>
                  <a:srgbClr val="002060"/>
                </a:solidFill>
              </a:rPr>
              <a:t>саклап  калдырылырга тиешле  үсемлекләр  һәм</a:t>
            </a:r>
          </a:p>
          <a:p>
            <a:pPr marL="0" indent="0">
              <a:buNone/>
            </a:pPr>
            <a:r>
              <a:rPr lang="tt-RU" dirty="0">
                <a:solidFill>
                  <a:srgbClr val="002060"/>
                </a:solidFill>
              </a:rPr>
              <a:t> </a:t>
            </a:r>
            <a:r>
              <a:rPr lang="tt-RU" dirty="0" smtClean="0">
                <a:solidFill>
                  <a:srgbClr val="002060"/>
                </a:solidFill>
              </a:rPr>
              <a:t>хайваннарның төрләре турында  кыскача  мәг</a:t>
            </a:r>
            <a:r>
              <a:rPr lang="ru-RU" dirty="0" smtClean="0">
                <a:solidFill>
                  <a:srgbClr val="002060"/>
                </a:solidFill>
              </a:rPr>
              <a:t>ъ</a:t>
            </a:r>
            <a:r>
              <a:rPr lang="tt-RU" dirty="0" smtClean="0">
                <a:solidFill>
                  <a:srgbClr val="002060"/>
                </a:solidFill>
              </a:rPr>
              <a:t>лү-</a:t>
            </a:r>
          </a:p>
          <a:p>
            <a:pPr marL="0" indent="0">
              <a:buNone/>
            </a:pPr>
            <a:r>
              <a:rPr lang="tt-RU" dirty="0">
                <a:solidFill>
                  <a:srgbClr val="002060"/>
                </a:solidFill>
              </a:rPr>
              <a:t> </a:t>
            </a:r>
            <a:r>
              <a:rPr lang="tt-RU" dirty="0" smtClean="0">
                <a:solidFill>
                  <a:srgbClr val="002060"/>
                </a:solidFill>
              </a:rPr>
              <a:t>матлар  тупланмасы, рәсми, хокукый  документ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486597"/>
            <a:ext cx="2884106" cy="21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Мәтрүшкә  турында  мәгълүмат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1.Семьялыгы – иренчәчәклеләр.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2.Таралышы – коры аланлыкларда, куаклар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а</a:t>
            </a:r>
            <a:r>
              <a:rPr lang="tt-RU" dirty="0" smtClean="0">
                <a:solidFill>
                  <a:srgbClr val="FF0000"/>
                </a:solidFill>
              </a:rPr>
              <a:t>расында, ерым  битләрендә  үсә.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3.Биологик  үзенчәлеге- биеклеге  30- 90 см,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ш</a:t>
            </a:r>
            <a:r>
              <a:rPr lang="tt-RU" dirty="0" smtClean="0">
                <a:solidFill>
                  <a:srgbClr val="FF0000"/>
                </a:solidFill>
              </a:rPr>
              <a:t>уышма  тамырчалы, хуш  исле, чәчәкләре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а</a:t>
            </a:r>
            <a:r>
              <a:rPr lang="tt-RU" dirty="0" smtClean="0">
                <a:solidFill>
                  <a:srgbClr val="FF0000"/>
                </a:solidFill>
              </a:rPr>
              <a:t>ксыл-шәмәхә  төстә, июль- сентябрьдә  чәчәк  ата, августа  өлгерә.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4.Кимү  сәбәпләре- дару  өчен күпләп  җыю,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җ</a:t>
            </a:r>
            <a:r>
              <a:rPr lang="tt-RU" dirty="0" smtClean="0">
                <a:solidFill>
                  <a:srgbClr val="FF0000"/>
                </a:solidFill>
              </a:rPr>
              <a:t>ыю  тәртибен сакламау, терлек  йөртү, печән чабу.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5. Саклау  чаралары- терлек  кертүне чикләү, дару  өчен  күпләп  җыймау.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Энҗе чәчәк турында мәгълүмат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792088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Энҗе  чәчәк турында мәгълүмат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1.Семьялыгы – лаләчәләр.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2.Таралышы - катнаш  урманнарда  очрый.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3.Биологик  үзенчәлеге – горизонталь  тамырчалы  үләнчел  үсемлек, 2-3 яфраклы,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а</a:t>
            </a:r>
            <a:r>
              <a:rPr lang="tt-RU" dirty="0" smtClean="0">
                <a:solidFill>
                  <a:srgbClr val="FF0000"/>
                </a:solidFill>
              </a:rPr>
              <a:t>к  чәчәкләре  чук  чәчәк  төркеменә  тупланган,җимеше- кызыл  җиләк. </a:t>
            </a:r>
            <a:endParaRPr lang="tt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Энҗе  чәчәк -  дару  өчен  кулланылучы  декоратив  үсемлек.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4.Кимү сәбәпләре – чәчәген  букет  өчен җыю.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5.Саклау  чаралары – халык арасында  аңлату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э</a:t>
            </a:r>
            <a:r>
              <a:rPr lang="tt-RU" dirty="0" smtClean="0">
                <a:solidFill>
                  <a:srgbClr val="FF0000"/>
                </a:solidFill>
              </a:rPr>
              <a:t>шләре  алып  бару, шәхси  бакчаларда  үстерү.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Йомгаклау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789572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Җирдә  безнең өчен диеп,                       Табигатькә  һәр  көн  шулай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Үсә  матур  чәчәкләр.                              Гел  зыян  китерсәләр,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Явыз  куллар  өзмәсәләр,                       Сайрар кошларны  да  әгәр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Шулай гел  үсәчәкләр.                            Үтереп </a:t>
            </a: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бетерсәләр?</a:t>
            </a:r>
          </a:p>
          <a:p>
            <a:pPr marL="0" indent="0">
              <a:buNone/>
            </a:pPr>
            <a:endParaRPr lang="tt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Урмандагы  агачларны                           Табигать бетсә  әгәр  дә,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Калдырмыйча  киссәләр,                        Кешелек тә  бит  бетә,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Урмансыз  калган  кешеләр                    Шуңа  күрә  уйлан  ныклап,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Киләчәктә  нишләрләр</a:t>
            </a:r>
            <a:r>
              <a:rPr lang="tt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  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Алда  сине  ни көтә?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Әдәбият</a:t>
            </a:r>
            <a:r>
              <a:rPr lang="ru-RU" dirty="0"/>
              <a:t>  </a:t>
            </a:r>
            <a:r>
              <a:rPr lang="ru-RU" dirty="0" err="1"/>
              <a:t>исемлеге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1.Кызыл  </a:t>
            </a:r>
            <a:r>
              <a:rPr lang="ru-RU" dirty="0" err="1"/>
              <a:t>китап</a:t>
            </a:r>
            <a:r>
              <a:rPr lang="ru-RU" dirty="0"/>
              <a:t>.( </a:t>
            </a:r>
            <a:r>
              <a:rPr lang="ru-RU" dirty="0" err="1"/>
              <a:t>Үсемлекләр</a:t>
            </a:r>
            <a:r>
              <a:rPr lang="ru-RU" dirty="0"/>
              <a:t>  </a:t>
            </a:r>
            <a:r>
              <a:rPr lang="ru-RU" dirty="0" err="1"/>
              <a:t>һәм</a:t>
            </a:r>
            <a:r>
              <a:rPr lang="ru-RU" dirty="0"/>
              <a:t>  </a:t>
            </a:r>
            <a:r>
              <a:rPr lang="ru-RU" dirty="0" err="1"/>
              <a:t>хайваннар</a:t>
            </a:r>
            <a:r>
              <a:rPr lang="ru-RU" dirty="0"/>
              <a:t> ), 2002  ел. Казан.</a:t>
            </a:r>
          </a:p>
          <a:p>
            <a:pPr marL="0" indent="0">
              <a:buNone/>
            </a:pPr>
            <a:r>
              <a:rPr lang="ru-RU" dirty="0" smtClean="0"/>
              <a:t>   2.Биологиядән  </a:t>
            </a:r>
            <a:r>
              <a:rPr lang="ru-RU" dirty="0" err="1"/>
              <a:t>русча-татарча</a:t>
            </a:r>
            <a:r>
              <a:rPr lang="ru-RU" dirty="0"/>
              <a:t> </a:t>
            </a:r>
            <a:r>
              <a:rPr lang="ru-RU" dirty="0" err="1"/>
              <a:t>аңлатмалы</a:t>
            </a:r>
            <a:r>
              <a:rPr lang="ru-RU" dirty="0"/>
              <a:t>  </a:t>
            </a:r>
            <a:r>
              <a:rPr lang="ru-RU" dirty="0" smtClean="0"/>
              <a:t>  сүзлек.1998 </a:t>
            </a:r>
            <a:r>
              <a:rPr lang="ru-RU" dirty="0"/>
              <a:t>ел. Казан.”</a:t>
            </a:r>
            <a:r>
              <a:rPr lang="ru-RU" dirty="0" err="1"/>
              <a:t>Мәгариф</a:t>
            </a:r>
            <a:r>
              <a:rPr lang="ru-RU" dirty="0"/>
              <a:t>” </a:t>
            </a:r>
            <a:r>
              <a:rPr lang="ru-RU" dirty="0" err="1"/>
              <a:t>нәшрияты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3</a:t>
            </a:r>
            <a:r>
              <a:rPr lang="ru-RU" dirty="0"/>
              <a:t>.”Ватаным  Татарстан” </a:t>
            </a:r>
            <a:r>
              <a:rPr lang="ru-RU" dirty="0" err="1"/>
              <a:t>газетасы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4</a:t>
            </a:r>
            <a:r>
              <a:rPr lang="ru-RU" dirty="0"/>
              <a:t>.”Мәгариф” </a:t>
            </a:r>
            <a:r>
              <a:rPr lang="ru-RU" dirty="0" err="1"/>
              <a:t>журналлары</a:t>
            </a:r>
            <a:r>
              <a:rPr lang="ru-RU" dirty="0"/>
              <a:t>: 2015  ел  №4, 2016  ел  №6.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39000" cy="114300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Проект эшен башкарды: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 Актаныш  районы  Яңа  Әлем  төп  гомуми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 белем  бирү  мәктәбенең  </a:t>
            </a:r>
            <a:r>
              <a:rPr lang="tt-RU" dirty="0">
                <a:solidFill>
                  <a:srgbClr val="FF0000"/>
                </a:solidFill>
              </a:rPr>
              <a:t>8</a:t>
            </a:r>
            <a:r>
              <a:rPr lang="tt-RU" dirty="0" smtClean="0">
                <a:solidFill>
                  <a:srgbClr val="FF0000"/>
                </a:solidFill>
              </a:rPr>
              <a:t>  нче </a:t>
            </a:r>
            <a:r>
              <a:rPr lang="tt-RU" dirty="0" smtClean="0">
                <a:solidFill>
                  <a:srgbClr val="FF0000"/>
                </a:solidFill>
              </a:rPr>
              <a:t>сыйныф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  укучысы   </a:t>
            </a:r>
            <a:r>
              <a:rPr lang="tt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Радмир</a:t>
            </a:r>
            <a:r>
              <a:rPr lang="tt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Шәрипов</a:t>
            </a:r>
          </a:p>
          <a:p>
            <a:endParaRPr lang="tt-RU" dirty="0">
              <a:solidFill>
                <a:srgbClr val="FF0000"/>
              </a:solidFill>
            </a:endParaRPr>
          </a:p>
          <a:p>
            <a:endParaRPr lang="tt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   Җитәкче: Гыйльфанов  Фидус  Нәрфис  улы,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tt-RU" dirty="0" smtClean="0">
                <a:solidFill>
                  <a:srgbClr val="FF0000"/>
                </a:solidFill>
              </a:rPr>
              <a:t>  квалификация  категорияле  биология  укытучысы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Проектның  максаты һәм бурычлары: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/>
              <a:t> </a:t>
            </a:r>
            <a:r>
              <a:rPr lang="tt-RU" dirty="0" smtClean="0">
                <a:solidFill>
                  <a:srgbClr val="FF0000"/>
                </a:solidFill>
              </a:rPr>
              <a:t>Максат:  “Кызыл  китап” турында мәгълүматлар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err="1" smtClean="0">
                <a:solidFill>
                  <a:srgbClr val="FF0000"/>
                </a:solidFill>
              </a:rPr>
              <a:t>бирү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Проектның  бурычлары: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1</a:t>
            </a:r>
            <a:r>
              <a:rPr lang="tt-RU" dirty="0" smtClean="0">
                <a:solidFill>
                  <a:srgbClr val="FF0000"/>
                </a:solidFill>
              </a:rPr>
              <a:t>.Безнең  тирәлектә  үсә  торган  үсемлекләр  турында  белемнәрне  киңәйтү   һәм тирәнәйтү.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2.Табигать  кочагында  үз-үзеңне  тоту кагыйдәләрен ныгыту.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3.Табигатьнең  гаҗәеп бер  сихри дөнья булуына  төшендерү, аңа  сакчыл  караш  тәрбияләү.</a:t>
            </a:r>
          </a:p>
          <a:p>
            <a:pPr marL="0" indent="0">
              <a:buNone/>
            </a:pPr>
            <a:endParaRPr lang="tt-RU" dirty="0" smtClean="0"/>
          </a:p>
        </p:txBody>
      </p:sp>
    </p:spTree>
    <p:extLst>
      <p:ext uri="{BB962C8B-B14F-4D97-AF65-F5344CB8AC3E}">
        <p14:creationId xmlns:p14="http://schemas.microsoft.com/office/powerpoint/2010/main" val="29668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“Кызыл  китап” турында </a:t>
            </a:r>
            <a:br>
              <a:rPr lang="tt-RU" dirty="0" smtClean="0">
                <a:solidFill>
                  <a:srgbClr val="002060"/>
                </a:solidFill>
              </a:rPr>
            </a:br>
            <a:r>
              <a:rPr lang="tt-RU" dirty="0" smtClean="0">
                <a:solidFill>
                  <a:srgbClr val="002060"/>
                </a:solidFill>
              </a:rPr>
              <a:t>мәгълүматлар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1948  елда  Халыкара  табигатьне 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саклау   союзы  ( МСОП )  </a:t>
            </a: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төзелә.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зоологы  Питер  Скот  тәкъдиме  белән  Халыкара  Кызыл  китап  </a:t>
            </a: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булдырыла.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1966  елда  “Фактлар  кызыл  китабы”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томнары  басыла.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1974  елда  СССР ның  (СНГ )  “Кызыл 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китабы”  булдырыла.</a:t>
            </a:r>
            <a:endParaRPr lang="tt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1978  елда  Халыкара  табигатьне 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саклау   союзы  ( МСОП ) </a:t>
            </a:r>
            <a:endParaRPr lang="tt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Кызыл  китап “ эшли.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1993  елда  Татарстан   Республикасының  “ Кызыл   китабы” н булдыру  турында  карар  кабул  ителә.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6. 1995  </a:t>
            </a:r>
            <a:r>
              <a:rPr lang="tt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елда  Татарстан   Республикасының  “ Кызыл   </a:t>
            </a: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китабы” чыгарыла.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7. 2002  елда  Актаныш  районының  “Кызыл  китабы”  чыгарыла.</a:t>
            </a:r>
          </a:p>
          <a:p>
            <a:pPr marL="0" indent="0">
              <a:buNone/>
            </a:pPr>
            <a:r>
              <a:rPr lang="tt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Китапның  авторы  Мәҗитов  Мулланур Локман  улы, Иске  Айман  авылы.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 </a:t>
            </a:r>
            <a:br>
              <a:rPr lang="tt-RU" dirty="0" smtClean="0"/>
            </a:br>
            <a:r>
              <a:rPr lang="tt-RU" dirty="0" smtClean="0">
                <a:solidFill>
                  <a:srgbClr val="002060"/>
                </a:solidFill>
              </a:rPr>
              <a:t>Татарстан Республикасының“ Кызыл  китабы “  битләрендә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t-RU" dirty="0" smtClean="0"/>
          </a:p>
          <a:p>
            <a:endParaRPr lang="tt-RU" dirty="0"/>
          </a:p>
          <a:p>
            <a:r>
              <a:rPr lang="tt-RU" dirty="0" smtClean="0">
                <a:solidFill>
                  <a:srgbClr val="FF0000"/>
                </a:solidFill>
              </a:rPr>
              <a:t>398  төр  чәчәкле  үсемлек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32  төр  имезүче  хайван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85  төр  кош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4  төр   сөйрәлүче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2 төр  җир - су  хайваны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9  төр  балык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8  төр  суүсем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12  төр  лишайник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10  төр  мүк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29  төр  гөмбәнең  Татарстан буенча  ничек  таралуы, саны,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экологиясе, биологиясе   һәм  аларны  саклап   калу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юллары  турында   кыскача  белешмәләр  китерелә.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Үсемлекләрнең юкка чыгу сәбәпләре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1.Кешенең  хуҗалык  эшләре  белән мавыгып, табигатькә  килгән  зыянны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күрмәве.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2.Көтүлек  һәм  чирәм  җирләрне  сөрү</a:t>
            </a:r>
          </a:p>
          <a:p>
            <a:pPr marL="0" indent="0">
              <a:buNone/>
            </a:pPr>
            <a:r>
              <a:rPr lang="tt-RU" dirty="0">
                <a:solidFill>
                  <a:srgbClr val="FF0000"/>
                </a:solidFill>
              </a:rPr>
              <a:t> </a:t>
            </a:r>
            <a:r>
              <a:rPr lang="tt-RU" dirty="0" smtClean="0">
                <a:solidFill>
                  <a:srgbClr val="FF0000"/>
                </a:solidFill>
              </a:rPr>
              <a:t>3.Юллар  төзү.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 4.Шәһәрләр  салу  нәтиҗәсендә  үләннәр  тапталу   һәм  аларның  саны  кимү.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0000"/>
                </a:solidFill>
              </a:rPr>
              <a:t>5.Дару  үләннәрен чамадан  тыш  күп  җыю. 6.Сулыклар һәм  сазлыклар  кору.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Биек  андыз ( девясил высокий 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" y="1513036"/>
            <a:ext cx="8173559" cy="534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0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Андыз  турында  мәгълүмат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Семьялыгы – оешма  чәчәклеләр.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Биологик  үзенчәлеге – күпъеллык  үләнчел  үсемлек, 100-150 </a:t>
            </a:r>
            <a:r>
              <a:rPr lang="tt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биеклектә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яфраклары  эре, чәчәкләре  сары, июль  уртасында  чәчәк   ата, тамыры  медицинада   дәвалану  максатларында  кулланыла. Андызның орлыкларын   май   һәм   октябр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  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айларында   утырталар.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3.Таралышы – урман  аланлыкларының       дымлы   урыннарында,  дымлы  болында, шәхси  бакчаларда.</a:t>
            </a:r>
          </a:p>
          <a:p>
            <a:pPr marL="0" indent="0">
              <a:buNone/>
            </a:pP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Азаю сәбәпләре – дару  өчен  күпләп җыю, терлек   йөртү.</a:t>
            </a:r>
          </a:p>
          <a:p>
            <a:pPr marL="0" indent="0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Саклау  чаралары – дару  өчен  җыюны  чикләү</a:t>
            </a: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көтү  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йөртүне  туктату,</a:t>
            </a: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орлык  җитештереп  кыргый  </a:t>
            </a: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табигатькә   тарату, шәхси 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бакчаларда  </a:t>
            </a: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үрчетү.</a:t>
            </a:r>
          </a:p>
          <a:p>
            <a:pPr marL="0" indent="0">
              <a:buNone/>
            </a:pP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t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t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2200" dirty="0"/>
              <a:t> </a:t>
            </a:r>
            <a:r>
              <a:rPr lang="tt-RU" sz="2200" dirty="0" smtClean="0"/>
              <a:t> </a:t>
            </a:r>
          </a:p>
          <a:p>
            <a:pPr marL="0" indent="0">
              <a:buNone/>
            </a:pPr>
            <a:endParaRPr lang="tt-RU" sz="2200" dirty="0" smtClean="0"/>
          </a:p>
          <a:p>
            <a:pPr marL="0" indent="0">
              <a:buNone/>
            </a:pPr>
            <a:endParaRPr lang="tt-RU" sz="2200" dirty="0" smtClean="0"/>
          </a:p>
          <a:p>
            <a:pPr marL="0" indent="0">
              <a:buNone/>
            </a:pPr>
            <a:r>
              <a:rPr lang="tt-RU" sz="2200" dirty="0"/>
              <a:t> </a:t>
            </a:r>
            <a:r>
              <a:rPr lang="tt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874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002060"/>
                </a:solidFill>
              </a:rPr>
              <a:t>Мәтрүшкә ( Душица 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" y="1528339"/>
            <a:ext cx="803130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727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Кызыл китап ни сөйли?</vt:lpstr>
      <vt:lpstr>Проект эшен башкарды:</vt:lpstr>
      <vt:lpstr>Проектның  максаты һәм бурычлары:</vt:lpstr>
      <vt:lpstr>“Кызыл  китап” турында  мәгълүматлар</vt:lpstr>
      <vt:lpstr>  Татарстан Республикасының“ Кызыл  китабы “  битләрендә</vt:lpstr>
      <vt:lpstr>Үсемлекләрнең юкка чыгу сәбәпләре</vt:lpstr>
      <vt:lpstr>Биек  андыз ( девясил высокий )</vt:lpstr>
      <vt:lpstr>Андыз  турында  мәгълүмат</vt:lpstr>
      <vt:lpstr>Мәтрүшкә ( Душица )</vt:lpstr>
      <vt:lpstr>Мәтрүшкә  турында  мәгълүмат</vt:lpstr>
      <vt:lpstr>Энҗе чәчәк турында мәгълүмат</vt:lpstr>
      <vt:lpstr>Энҗе  чәчәк турында мәгълүмат</vt:lpstr>
      <vt:lpstr>Йомгаклау</vt:lpstr>
      <vt:lpstr>Әдәбият  исемлеге.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Кызыл китап ни сөйли?</dc:title>
  <dc:creator>User</dc:creator>
  <cp:lastModifiedBy>User</cp:lastModifiedBy>
  <cp:revision>62</cp:revision>
  <dcterms:created xsi:type="dcterms:W3CDTF">2017-12-02T18:09:07Z</dcterms:created>
  <dcterms:modified xsi:type="dcterms:W3CDTF">2019-06-23T19:59:15Z</dcterms:modified>
</cp:coreProperties>
</file>