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04D9165-2FE9-4DCB-ADAC-7FEE17F7F2DD}" type="datetimeFigureOut">
              <a:rPr lang="ru-RU" smtClean="0"/>
              <a:t>11.12.2018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99753A-91DF-4A59-BDE6-76335D6862AB}" type="slidenum">
              <a:rPr lang="ru-RU" smtClean="0"/>
              <a:t>‹#›</a:t>
            </a:fld>
            <a:endParaRPr lang="ru-RU"/>
          </a:p>
        </p:txBody>
      </p:sp>
    </p:spTree>
    <p:extLst>
      <p:ext uri="{BB962C8B-B14F-4D97-AF65-F5344CB8AC3E}">
        <p14:creationId xmlns:p14="http://schemas.microsoft.com/office/powerpoint/2010/main" val="243433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4D9165-2FE9-4DCB-ADAC-7FEE17F7F2DD}" type="datetimeFigureOut">
              <a:rPr lang="ru-RU" smtClean="0"/>
              <a:t>11.12.2018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99753A-91DF-4A59-BDE6-76335D6862AB}" type="slidenum">
              <a:rPr lang="ru-RU" smtClean="0"/>
              <a:t>‹#›</a:t>
            </a:fld>
            <a:endParaRPr lang="ru-RU"/>
          </a:p>
        </p:txBody>
      </p:sp>
    </p:spTree>
    <p:extLst>
      <p:ext uri="{BB962C8B-B14F-4D97-AF65-F5344CB8AC3E}">
        <p14:creationId xmlns:p14="http://schemas.microsoft.com/office/powerpoint/2010/main" val="13472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4D9165-2FE9-4DCB-ADAC-7FEE17F7F2DD}" type="datetimeFigureOut">
              <a:rPr lang="ru-RU" smtClean="0"/>
              <a:t>11.12.2018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99753A-91DF-4A59-BDE6-76335D6862AB}" type="slidenum">
              <a:rPr lang="ru-RU" smtClean="0"/>
              <a:t>‹#›</a:t>
            </a:fld>
            <a:endParaRPr lang="ru-RU"/>
          </a:p>
        </p:txBody>
      </p:sp>
    </p:spTree>
    <p:extLst>
      <p:ext uri="{BB962C8B-B14F-4D97-AF65-F5344CB8AC3E}">
        <p14:creationId xmlns:p14="http://schemas.microsoft.com/office/powerpoint/2010/main" val="80863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4D9165-2FE9-4DCB-ADAC-7FEE17F7F2DD}" type="datetimeFigureOut">
              <a:rPr lang="ru-RU" smtClean="0"/>
              <a:t>11.12.2018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99753A-91DF-4A59-BDE6-76335D6862AB}" type="slidenum">
              <a:rPr lang="ru-RU" smtClean="0"/>
              <a:t>‹#›</a:t>
            </a:fld>
            <a:endParaRPr lang="ru-RU"/>
          </a:p>
        </p:txBody>
      </p:sp>
    </p:spTree>
    <p:extLst>
      <p:ext uri="{BB962C8B-B14F-4D97-AF65-F5344CB8AC3E}">
        <p14:creationId xmlns:p14="http://schemas.microsoft.com/office/powerpoint/2010/main" val="363161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04D9165-2FE9-4DCB-ADAC-7FEE17F7F2DD}" type="datetimeFigureOut">
              <a:rPr lang="ru-RU" smtClean="0"/>
              <a:t>11.12.2018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99753A-91DF-4A59-BDE6-76335D6862AB}" type="slidenum">
              <a:rPr lang="ru-RU" smtClean="0"/>
              <a:t>‹#›</a:t>
            </a:fld>
            <a:endParaRPr lang="ru-RU"/>
          </a:p>
        </p:txBody>
      </p:sp>
    </p:spTree>
    <p:extLst>
      <p:ext uri="{BB962C8B-B14F-4D97-AF65-F5344CB8AC3E}">
        <p14:creationId xmlns:p14="http://schemas.microsoft.com/office/powerpoint/2010/main" val="226983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04D9165-2FE9-4DCB-ADAC-7FEE17F7F2DD}" type="datetimeFigureOut">
              <a:rPr lang="ru-RU" smtClean="0"/>
              <a:t>11.12.2018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99753A-91DF-4A59-BDE6-76335D6862AB}" type="slidenum">
              <a:rPr lang="ru-RU" smtClean="0"/>
              <a:t>‹#›</a:t>
            </a:fld>
            <a:endParaRPr lang="ru-RU"/>
          </a:p>
        </p:txBody>
      </p:sp>
    </p:spTree>
    <p:extLst>
      <p:ext uri="{BB962C8B-B14F-4D97-AF65-F5344CB8AC3E}">
        <p14:creationId xmlns:p14="http://schemas.microsoft.com/office/powerpoint/2010/main" val="4260690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04D9165-2FE9-4DCB-ADAC-7FEE17F7F2DD}" type="datetimeFigureOut">
              <a:rPr lang="ru-RU" smtClean="0"/>
              <a:t>11.12.2018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999753A-91DF-4A59-BDE6-76335D6862AB}" type="slidenum">
              <a:rPr lang="ru-RU" smtClean="0"/>
              <a:t>‹#›</a:t>
            </a:fld>
            <a:endParaRPr lang="ru-RU"/>
          </a:p>
        </p:txBody>
      </p:sp>
    </p:spTree>
    <p:extLst>
      <p:ext uri="{BB962C8B-B14F-4D97-AF65-F5344CB8AC3E}">
        <p14:creationId xmlns:p14="http://schemas.microsoft.com/office/powerpoint/2010/main" val="1331424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04D9165-2FE9-4DCB-ADAC-7FEE17F7F2DD}" type="datetimeFigureOut">
              <a:rPr lang="ru-RU" smtClean="0"/>
              <a:t>11.12.2018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999753A-91DF-4A59-BDE6-76335D6862AB}" type="slidenum">
              <a:rPr lang="ru-RU" smtClean="0"/>
              <a:t>‹#›</a:t>
            </a:fld>
            <a:endParaRPr lang="ru-RU"/>
          </a:p>
        </p:txBody>
      </p:sp>
    </p:spTree>
    <p:extLst>
      <p:ext uri="{BB962C8B-B14F-4D97-AF65-F5344CB8AC3E}">
        <p14:creationId xmlns:p14="http://schemas.microsoft.com/office/powerpoint/2010/main" val="213160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04D9165-2FE9-4DCB-ADAC-7FEE17F7F2DD}" type="datetimeFigureOut">
              <a:rPr lang="ru-RU" smtClean="0"/>
              <a:t>11.12.2018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999753A-91DF-4A59-BDE6-76335D6862AB}" type="slidenum">
              <a:rPr lang="ru-RU" smtClean="0"/>
              <a:t>‹#›</a:t>
            </a:fld>
            <a:endParaRPr lang="ru-RU"/>
          </a:p>
        </p:txBody>
      </p:sp>
    </p:spTree>
    <p:extLst>
      <p:ext uri="{BB962C8B-B14F-4D97-AF65-F5344CB8AC3E}">
        <p14:creationId xmlns:p14="http://schemas.microsoft.com/office/powerpoint/2010/main" val="272779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04D9165-2FE9-4DCB-ADAC-7FEE17F7F2DD}" type="datetimeFigureOut">
              <a:rPr lang="ru-RU" smtClean="0"/>
              <a:t>11.12.2018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99753A-91DF-4A59-BDE6-76335D6862AB}" type="slidenum">
              <a:rPr lang="ru-RU" smtClean="0"/>
              <a:t>‹#›</a:t>
            </a:fld>
            <a:endParaRPr lang="ru-RU"/>
          </a:p>
        </p:txBody>
      </p:sp>
    </p:spTree>
    <p:extLst>
      <p:ext uri="{BB962C8B-B14F-4D97-AF65-F5344CB8AC3E}">
        <p14:creationId xmlns:p14="http://schemas.microsoft.com/office/powerpoint/2010/main" val="1712166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04D9165-2FE9-4DCB-ADAC-7FEE17F7F2DD}" type="datetimeFigureOut">
              <a:rPr lang="ru-RU" smtClean="0"/>
              <a:t>11.12.2018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99753A-91DF-4A59-BDE6-76335D6862AB}" type="slidenum">
              <a:rPr lang="ru-RU" smtClean="0"/>
              <a:t>‹#›</a:t>
            </a:fld>
            <a:endParaRPr lang="ru-RU"/>
          </a:p>
        </p:txBody>
      </p:sp>
    </p:spTree>
    <p:extLst>
      <p:ext uri="{BB962C8B-B14F-4D97-AF65-F5344CB8AC3E}">
        <p14:creationId xmlns:p14="http://schemas.microsoft.com/office/powerpoint/2010/main" val="50429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8049">
              <a:srgbClr val="92D050"/>
            </a:gs>
            <a:gs pos="0">
              <a:srgbClr val="FFFF00"/>
            </a:gs>
            <a:gs pos="72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4D9165-2FE9-4DCB-ADAC-7FEE17F7F2DD}" type="datetimeFigureOut">
              <a:rPr lang="ru-RU" smtClean="0"/>
              <a:t>11.12.2018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9753A-91DF-4A59-BDE6-76335D6862AB}" type="slidenum">
              <a:rPr lang="ru-RU" smtClean="0"/>
              <a:t>‹#›</a:t>
            </a:fld>
            <a:endParaRPr lang="ru-RU"/>
          </a:p>
        </p:txBody>
      </p:sp>
    </p:spTree>
    <p:extLst>
      <p:ext uri="{BB962C8B-B14F-4D97-AF65-F5344CB8AC3E}">
        <p14:creationId xmlns:p14="http://schemas.microsoft.com/office/powerpoint/2010/main" val="3165277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kto-kem.ru/info/ischeznuvshie-professii/" TargetMode="External"/><Relationship Id="rId3" Type="http://schemas.openxmlformats.org/officeDocument/2006/relationships/hyperlink" Target="https://&#1087;&#1086;&#1080;&#1089;&#1082;&#1089;&#1083;&#1086;&#1074;.&#1088;&#1092;/" TargetMode="External"/><Relationship Id="rId7" Type="http://schemas.openxmlformats.org/officeDocument/2006/relationships/hyperlink" Target="https://ru.wikipedia.org/" TargetMode="External"/><Relationship Id="rId2" Type="http://schemas.openxmlformats.org/officeDocument/2006/relationships/hyperlink" Target="https://www.liveinternet.ru/" TargetMode="External"/><Relationship Id="rId1" Type="http://schemas.openxmlformats.org/officeDocument/2006/relationships/slideLayout" Target="../slideLayouts/slideLayout2.xml"/><Relationship Id="rId6" Type="http://schemas.openxmlformats.org/officeDocument/2006/relationships/hyperlink" Target="https://licey.net/" TargetMode="External"/><Relationship Id="rId11" Type="http://schemas.openxmlformats.org/officeDocument/2006/relationships/hyperlink" Target="https://www.bbc.com/russian" TargetMode="External"/><Relationship Id="rId5" Type="http://schemas.openxmlformats.org/officeDocument/2006/relationships/hyperlink" Target="https://www.liveinternet.ru/users/nikalata/post436002913/" TargetMode="External"/><Relationship Id="rId10" Type="http://schemas.openxmlformats.org/officeDocument/2006/relationships/hyperlink" Target="http://az.lib.ru/" TargetMode="External"/><Relationship Id="rId4" Type="http://schemas.openxmlformats.org/officeDocument/2006/relationships/hyperlink" Target="https://www.google.ru/" TargetMode="External"/><Relationship Id="rId9" Type="http://schemas.openxmlformats.org/officeDocument/2006/relationships/hyperlink" Target="https://www.culture.ru/material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34715" y="682462"/>
            <a:ext cx="10371221" cy="5143331"/>
          </a:xfrm>
          <a:prstGeom prst="rect">
            <a:avLst/>
          </a:prstGeom>
        </p:spPr>
        <p:txBody>
          <a:bodyPr wrap="square">
            <a:spAutoFit/>
          </a:bodyPr>
          <a:lstStyle/>
          <a:p>
            <a:pPr algn="ctr">
              <a:lnSpc>
                <a:spcPct val="107000"/>
              </a:lnSpc>
              <a:spcAft>
                <a:spcPts val="800"/>
              </a:spcAft>
            </a:pPr>
            <a:r>
              <a:rPr lang="ru-RU"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Проектная работа по литературному чтению</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тема:</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3600" dirty="0" smtClean="0">
                <a:effectLst/>
                <a:latin typeface="Times New Roman" panose="02020603050405020304" pitchFamily="18" charset="0"/>
                <a:ea typeface="Calibri" panose="020F0502020204030204" pitchFamily="34" charset="0"/>
                <a:cs typeface="Times New Roman" panose="02020603050405020304" pitchFamily="18" charset="0"/>
              </a:rPr>
              <a:t>«Исчезнувшие профессии»</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Выполнил: ученик 4А класса</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 школы №</a:t>
            </a:r>
            <a:r>
              <a:rPr lang="ru-RU">
                <a:latin typeface="Times New Roman" panose="02020603050405020304" pitchFamily="18" charset="0"/>
                <a:ea typeface="Calibri" panose="020F0502020204030204" pitchFamily="34" charset="0"/>
                <a:cs typeface="Times New Roman" panose="02020603050405020304" pitchFamily="18" charset="0"/>
              </a:rPr>
              <a:t>184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Руководитель: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Фаттахова </a:t>
            </a:r>
            <a:r>
              <a:rPr lang="ru-RU" dirty="0" err="1">
                <a:latin typeface="Times New Roman" panose="02020603050405020304" pitchFamily="18" charset="0"/>
                <a:ea typeface="Calibri" panose="020F0502020204030204" pitchFamily="34" charset="0"/>
                <a:cs typeface="Times New Roman" panose="02020603050405020304" pitchFamily="18" charset="0"/>
              </a:rPr>
              <a:t>Расима</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Магсумовна</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Казань – 2018 г.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4653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49680" y="210927"/>
            <a:ext cx="6096000" cy="6440225"/>
          </a:xfrm>
          <a:prstGeom prst="rect">
            <a:avLst/>
          </a:prstGeom>
        </p:spPr>
        <p:txBody>
          <a:bodyPr>
            <a:spAutoFit/>
          </a:bodyPr>
          <a:lstStyle/>
          <a:p>
            <a:pPr algn="ctr" fontAlgn="base">
              <a:lnSpc>
                <a:spcPct val="150000"/>
              </a:lnSpc>
              <a:spcAft>
                <a:spcPts val="0"/>
              </a:spcAft>
            </a:pPr>
            <a:r>
              <a:rPr lang="ru-RU" sz="1200" dirty="0" smtClean="0">
                <a:effectLst/>
                <a:latin typeface="Times New Roman" panose="02020603050405020304" pitchFamily="18" charset="0"/>
                <a:ea typeface="Times New Roman" panose="02020603050405020304" pitchFamily="18" charset="0"/>
              </a:rPr>
              <a:t>Список использованных источников:</a:t>
            </a:r>
          </a:p>
          <a:p>
            <a:pPr marL="342900" lvl="0" indent="-342900">
              <a:spcBef>
                <a:spcPts val="1500"/>
              </a:spcBef>
              <a:spcAft>
                <a:spcPts val="1500"/>
              </a:spcAft>
              <a:buFont typeface="+mj-lt"/>
              <a:buAutoNum type="arabicParenR"/>
            </a:pPr>
            <a:r>
              <a:rPr lang="ru-RU" sz="1200" u="sng" dirty="0" smtClean="0">
                <a:solidFill>
                  <a:srgbClr val="0000FF"/>
                </a:solidFill>
                <a:effectLst/>
                <a:latin typeface="Times New Roman" panose="02020603050405020304" pitchFamily="18" charset="0"/>
                <a:ea typeface="Times New Roman" panose="02020603050405020304" pitchFamily="18" charset="0"/>
                <a:hlinkClick r:id="rId2"/>
              </a:rPr>
              <a:t>https://www.liveinternet.ru</a:t>
            </a:r>
            <a:endParaRPr lang="ru-RU" sz="1200" dirty="0" smtClean="0">
              <a:effectLst/>
              <a:latin typeface="Times New Roman" panose="02020603050405020304" pitchFamily="18" charset="0"/>
              <a:ea typeface="Times New Roman" panose="02020603050405020304" pitchFamily="18" charset="0"/>
            </a:endParaRPr>
          </a:p>
          <a:p>
            <a:pPr marL="342900" lvl="0" indent="-342900">
              <a:spcBef>
                <a:spcPts val="1500"/>
              </a:spcBef>
              <a:spcAft>
                <a:spcPts val="1500"/>
              </a:spcAft>
              <a:buFont typeface="+mj-lt"/>
              <a:buAutoNum type="arabicParenR"/>
            </a:pPr>
            <a:r>
              <a:rPr lang="ru-RU" sz="1200" u="sng" dirty="0" smtClean="0">
                <a:solidFill>
                  <a:srgbClr val="0000FF"/>
                </a:solidFill>
                <a:effectLst/>
                <a:latin typeface="Times New Roman" panose="02020603050405020304" pitchFamily="18" charset="0"/>
                <a:ea typeface="Times New Roman" panose="02020603050405020304" pitchFamily="18" charset="0"/>
                <a:hlinkClick r:id="rId3"/>
              </a:rPr>
              <a:t>https://поискслов.рф</a:t>
            </a:r>
            <a:endParaRPr lang="ru-RU" sz="1200" dirty="0" smtClean="0">
              <a:effectLst/>
              <a:latin typeface="Times New Roman" panose="02020603050405020304" pitchFamily="18" charset="0"/>
              <a:ea typeface="Times New Roman" panose="02020603050405020304" pitchFamily="18" charset="0"/>
            </a:endParaRPr>
          </a:p>
          <a:p>
            <a:pPr marL="342900" lvl="0" indent="-342900">
              <a:spcBef>
                <a:spcPts val="1500"/>
              </a:spcBef>
              <a:spcAft>
                <a:spcPts val="1500"/>
              </a:spcAft>
              <a:buFont typeface="+mj-lt"/>
              <a:buAutoNum type="arabicParenR"/>
            </a:pPr>
            <a:r>
              <a:rPr lang="ru-RU" sz="1200" u="sng" dirty="0" smtClean="0">
                <a:solidFill>
                  <a:srgbClr val="0000FF"/>
                </a:solidFill>
                <a:effectLst/>
                <a:latin typeface="Times New Roman" panose="02020603050405020304" pitchFamily="18" charset="0"/>
                <a:ea typeface="Times New Roman" panose="02020603050405020304" pitchFamily="18" charset="0"/>
                <a:hlinkClick r:id="rId4"/>
              </a:rPr>
              <a:t>https://www.google.ru</a:t>
            </a:r>
            <a:endParaRPr lang="ru-RU" sz="1200" dirty="0" smtClean="0">
              <a:effectLst/>
              <a:latin typeface="Times New Roman" panose="02020603050405020304" pitchFamily="18" charset="0"/>
              <a:ea typeface="Times New Roman" panose="02020603050405020304" pitchFamily="18" charset="0"/>
            </a:endParaRPr>
          </a:p>
          <a:p>
            <a:pPr marL="342900" lvl="0" indent="-342900">
              <a:spcBef>
                <a:spcPts val="1500"/>
              </a:spcBef>
              <a:spcAft>
                <a:spcPts val="1500"/>
              </a:spcAft>
              <a:buFont typeface="+mj-lt"/>
              <a:buAutoNum type="arabicParenR"/>
            </a:pPr>
            <a:r>
              <a:rPr lang="ru-RU" sz="1200" u="sng" dirty="0" smtClean="0">
                <a:solidFill>
                  <a:srgbClr val="0000FF"/>
                </a:solidFill>
                <a:effectLst/>
                <a:latin typeface="Times New Roman" panose="02020603050405020304" pitchFamily="18" charset="0"/>
                <a:ea typeface="Times New Roman" panose="02020603050405020304" pitchFamily="18" charset="0"/>
                <a:hlinkClick r:id="rId5"/>
              </a:rPr>
              <a:t>https://www.liveinternet.ru/users/nikalata/post436002913/</a:t>
            </a:r>
            <a:endParaRPr lang="ru-RU" sz="1200" dirty="0" smtClean="0">
              <a:effectLst/>
              <a:latin typeface="Times New Roman" panose="02020603050405020304" pitchFamily="18" charset="0"/>
              <a:ea typeface="Times New Roman" panose="02020603050405020304" pitchFamily="18" charset="0"/>
            </a:endParaRPr>
          </a:p>
          <a:p>
            <a:pPr marL="342900" lvl="0" indent="-342900">
              <a:spcBef>
                <a:spcPts val="1500"/>
              </a:spcBef>
              <a:spcAft>
                <a:spcPts val="1500"/>
              </a:spcAft>
              <a:buFont typeface="+mj-lt"/>
              <a:buAutoNum type="arabicParenR"/>
            </a:pPr>
            <a:r>
              <a:rPr lang="ru-RU" sz="1200" u="sng" dirty="0" smtClean="0">
                <a:solidFill>
                  <a:srgbClr val="0000FF"/>
                </a:solidFill>
                <a:effectLst/>
                <a:latin typeface="Times New Roman" panose="02020603050405020304" pitchFamily="18" charset="0"/>
                <a:ea typeface="Times New Roman" panose="02020603050405020304" pitchFamily="18" charset="0"/>
                <a:hlinkClick r:id="rId6"/>
              </a:rPr>
              <a:t>https://licey.net</a:t>
            </a:r>
            <a:endParaRPr lang="ru-RU" sz="1200" dirty="0" smtClean="0">
              <a:effectLst/>
              <a:latin typeface="Times New Roman" panose="02020603050405020304" pitchFamily="18" charset="0"/>
              <a:ea typeface="Times New Roman" panose="02020603050405020304" pitchFamily="18" charset="0"/>
            </a:endParaRPr>
          </a:p>
          <a:p>
            <a:pPr marL="342900" lvl="0" indent="-342900">
              <a:spcBef>
                <a:spcPts val="1500"/>
              </a:spcBef>
              <a:spcAft>
                <a:spcPts val="1500"/>
              </a:spcAft>
              <a:buFont typeface="+mj-lt"/>
              <a:buAutoNum type="arabicParenR"/>
            </a:pPr>
            <a:r>
              <a:rPr lang="ru-RU" sz="1200" u="sng" dirty="0" smtClean="0">
                <a:solidFill>
                  <a:srgbClr val="0000FF"/>
                </a:solidFill>
                <a:effectLst/>
                <a:latin typeface="Times New Roman" panose="02020603050405020304" pitchFamily="18" charset="0"/>
                <a:ea typeface="Times New Roman" panose="02020603050405020304" pitchFamily="18" charset="0"/>
                <a:hlinkClick r:id="rId7"/>
              </a:rPr>
              <a:t>https://ru.wikipedia.org</a:t>
            </a:r>
            <a:endParaRPr lang="ru-RU" sz="1200" dirty="0" smtClean="0">
              <a:effectLst/>
              <a:latin typeface="Times New Roman" panose="02020603050405020304" pitchFamily="18" charset="0"/>
              <a:ea typeface="Times New Roman" panose="02020603050405020304" pitchFamily="18" charset="0"/>
            </a:endParaRPr>
          </a:p>
          <a:p>
            <a:pPr marL="342900" lvl="0" indent="-342900">
              <a:spcBef>
                <a:spcPts val="1500"/>
              </a:spcBef>
              <a:spcAft>
                <a:spcPts val="1500"/>
              </a:spcAft>
              <a:buFont typeface="+mj-lt"/>
              <a:buAutoNum type="arabicParenR"/>
            </a:pPr>
            <a:r>
              <a:rPr lang="ru-RU" sz="1200" u="sng" dirty="0" smtClean="0">
                <a:solidFill>
                  <a:srgbClr val="0000FF"/>
                </a:solidFill>
                <a:effectLst/>
                <a:latin typeface="Times New Roman" panose="02020603050405020304" pitchFamily="18" charset="0"/>
                <a:ea typeface="Times New Roman" panose="02020603050405020304" pitchFamily="18" charset="0"/>
                <a:hlinkClick r:id="rId8"/>
              </a:rPr>
              <a:t>http://www.kto-kem.ru/info/ischeznuvshie-professii/</a:t>
            </a:r>
            <a:endParaRPr lang="ru-RU" sz="1200" dirty="0" smtClean="0">
              <a:effectLst/>
              <a:latin typeface="Times New Roman" panose="02020603050405020304" pitchFamily="18" charset="0"/>
              <a:ea typeface="Times New Roman" panose="02020603050405020304" pitchFamily="18" charset="0"/>
            </a:endParaRPr>
          </a:p>
          <a:p>
            <a:pPr marL="342900" lvl="0" indent="-342900">
              <a:spcBef>
                <a:spcPts val="1500"/>
              </a:spcBef>
              <a:spcAft>
                <a:spcPts val="1500"/>
              </a:spcAft>
              <a:buFont typeface="+mj-lt"/>
              <a:buAutoNum type="arabicParenR"/>
            </a:pPr>
            <a:r>
              <a:rPr lang="ru-RU" sz="1200" u="sng" dirty="0" smtClean="0">
                <a:solidFill>
                  <a:srgbClr val="0000FF"/>
                </a:solidFill>
                <a:effectLst/>
                <a:latin typeface="Times New Roman" panose="02020603050405020304" pitchFamily="18" charset="0"/>
                <a:ea typeface="Times New Roman" panose="02020603050405020304" pitchFamily="18" charset="0"/>
                <a:hlinkClick r:id="rId9"/>
              </a:rPr>
              <a:t>https://www.culture.ru/materials/</a:t>
            </a:r>
            <a:endParaRPr lang="ru-RU" sz="1200" dirty="0" smtClean="0">
              <a:effectLst/>
              <a:latin typeface="Times New Roman" panose="02020603050405020304" pitchFamily="18" charset="0"/>
              <a:ea typeface="Times New Roman" panose="02020603050405020304" pitchFamily="18" charset="0"/>
            </a:endParaRPr>
          </a:p>
          <a:p>
            <a:pPr marL="342900" lvl="0" indent="-342900">
              <a:spcBef>
                <a:spcPts val="1500"/>
              </a:spcBef>
              <a:spcAft>
                <a:spcPts val="1500"/>
              </a:spcAft>
              <a:buFont typeface="+mj-lt"/>
              <a:buAutoNum type="arabicParenR"/>
            </a:pPr>
            <a:r>
              <a:rPr lang="ru-RU" sz="1200" u="sng" dirty="0" smtClean="0">
                <a:solidFill>
                  <a:srgbClr val="0000FF"/>
                </a:solidFill>
                <a:effectLst/>
                <a:latin typeface="Times New Roman" panose="02020603050405020304" pitchFamily="18" charset="0"/>
                <a:ea typeface="Times New Roman" panose="02020603050405020304" pitchFamily="18" charset="0"/>
                <a:hlinkClick r:id="rId10"/>
              </a:rPr>
              <a:t>http://az.lib.ru</a:t>
            </a:r>
            <a:endParaRPr lang="ru-RU" sz="1200" dirty="0" smtClean="0">
              <a:effectLst/>
              <a:latin typeface="Times New Roman" panose="02020603050405020304" pitchFamily="18" charset="0"/>
              <a:ea typeface="Times New Roman" panose="02020603050405020304" pitchFamily="18" charset="0"/>
            </a:endParaRPr>
          </a:p>
          <a:p>
            <a:pPr marL="342900" lvl="0" indent="-342900">
              <a:spcBef>
                <a:spcPts val="1500"/>
              </a:spcBef>
              <a:spcAft>
                <a:spcPts val="1500"/>
              </a:spcAft>
              <a:buFont typeface="+mj-lt"/>
              <a:buAutoNum type="arabicParenR"/>
            </a:pPr>
            <a:r>
              <a:rPr lang="ru-RU" sz="1200" dirty="0" smtClean="0">
                <a:effectLst/>
                <a:latin typeface="Times New Roman" panose="02020603050405020304" pitchFamily="18" charset="0"/>
                <a:ea typeface="Times New Roman" panose="02020603050405020304" pitchFamily="18" charset="0"/>
              </a:rPr>
              <a:t>/www.livelib.ru/book</a:t>
            </a:r>
          </a:p>
          <a:p>
            <a:pPr marL="342900" lvl="0" indent="-342900">
              <a:spcBef>
                <a:spcPts val="1500"/>
              </a:spcBef>
              <a:spcAft>
                <a:spcPts val="1500"/>
              </a:spcAft>
              <a:buFont typeface="+mj-lt"/>
              <a:buAutoNum type="arabicParenR"/>
            </a:pPr>
            <a:r>
              <a:rPr lang="ru-RU" sz="1200" u="sng" dirty="0" smtClean="0">
                <a:solidFill>
                  <a:srgbClr val="0000FF"/>
                </a:solidFill>
                <a:effectLst/>
                <a:latin typeface="Times New Roman" panose="02020603050405020304" pitchFamily="18" charset="0"/>
                <a:ea typeface="Times New Roman" panose="02020603050405020304" pitchFamily="18" charset="0"/>
                <a:hlinkClick r:id="rId11"/>
              </a:rPr>
              <a:t>https://www.bbc.com/russian</a:t>
            </a: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3104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16442" y="739901"/>
            <a:ext cx="6096000" cy="5121723"/>
          </a:xfrm>
          <a:prstGeom prst="rect">
            <a:avLst/>
          </a:prstGeom>
        </p:spPr>
        <p:txBody>
          <a:bodyPr>
            <a:spAutoFit/>
          </a:bodyPr>
          <a:lstStyle/>
          <a:p>
            <a:pPr algn="ctr">
              <a:lnSpc>
                <a:spcPct val="150000"/>
              </a:lnSpc>
              <a:spcAft>
                <a:spcPts val="800"/>
              </a:spcAft>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План:</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Введение</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Times New Roman" panose="02020603050405020304" pitchFamily="18" charset="0"/>
              <a:buChar char="-"/>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«Исчезнувшие профессии»:</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Водовоз </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Денщик</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Бурлак</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Трубочист</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Крысолов </a:t>
            </a:r>
            <a:endParaRPr lang="ru-RU"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Times New Roman" panose="02020603050405020304" pitchFamily="18" charset="0"/>
              <a:buChar char="-"/>
            </a:pPr>
            <a:r>
              <a:rPr lang="ru-RU" sz="2400" dirty="0" smtClean="0">
                <a:effectLst/>
                <a:latin typeface="Times New Roman" panose="02020603050405020304" pitchFamily="18" charset="0"/>
                <a:ea typeface="Calibri" panose="020F0502020204030204" pitchFamily="34" charset="0"/>
                <a:cs typeface="Times New Roman" panose="02020603050405020304" pitchFamily="18" charset="0"/>
              </a:rPr>
              <a:t>Заключение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5846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3810000"/>
            <a:ext cx="3048000" cy="3048000"/>
          </a:xfrm>
          <a:prstGeom prst="rect">
            <a:avLst/>
          </a:prstGeom>
          <a:ln>
            <a:noFill/>
          </a:ln>
          <a:effectLst>
            <a:softEdge rad="112500"/>
          </a:effectLst>
        </p:spPr>
      </p:pic>
      <p:sp>
        <p:nvSpPr>
          <p:cNvPr id="10" name="Выноска-облако 9"/>
          <p:cNvSpPr/>
          <p:nvPr/>
        </p:nvSpPr>
        <p:spPr>
          <a:xfrm rot="20633985">
            <a:off x="4499044" y="1848265"/>
            <a:ext cx="3093720" cy="18135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Водовоз???</a:t>
            </a:r>
            <a:endParaRPr lang="ru-RU" dirty="0"/>
          </a:p>
        </p:txBody>
      </p:sp>
      <p:sp>
        <p:nvSpPr>
          <p:cNvPr id="4" name="Прямоугольник 3"/>
          <p:cNvSpPr/>
          <p:nvPr/>
        </p:nvSpPr>
        <p:spPr>
          <a:xfrm>
            <a:off x="228600" y="234558"/>
            <a:ext cx="11445240" cy="2169825"/>
          </a:xfrm>
          <a:prstGeom prst="rect">
            <a:avLst/>
          </a:prstGeom>
        </p:spPr>
        <p:txBody>
          <a:bodyPr wrap="square">
            <a:spAutoFit/>
          </a:bodyPr>
          <a:lstStyle/>
          <a:p>
            <a:pPr algn="ctr">
              <a:lnSpc>
                <a:spcPct val="150000"/>
              </a:lnSpc>
              <a:spcAft>
                <a:spcPts val="800"/>
              </a:spcAf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Часто, когда читаешь о событиях прошлого или сказки, встречаются слова, значение которых  не понимаешь. </a:t>
            </a:r>
            <a:r>
              <a:rPr lang="ru-RU" dirty="0" smtClean="0">
                <a:latin typeface="Times New Roman" panose="02020603050405020304" pitchFamily="18" charset="0"/>
                <a:ea typeface="Calibri" panose="020F0502020204030204" pitchFamily="34" charset="0"/>
                <a:cs typeface="Times New Roman" panose="02020603050405020304" pitchFamily="18" charset="0"/>
              </a:rPr>
              <a:t>В таких случаях </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я обращаюсь за помощью к толковым словарям, но чаще заглядываю в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википедию</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в интернете. Неоднократно встретив такие слова, как «бурлак», «денщик»,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шора</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шорник» - я выяснил, что это профессии, канувшие в лету с прогрессом технологий! В этой своей работе я решил написать об исчезнувших профессиях и выяснить, почему они исчезли.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Выноска-облако 5"/>
          <p:cNvSpPr/>
          <p:nvPr/>
        </p:nvSpPr>
        <p:spPr>
          <a:xfrm rot="2234992">
            <a:off x="7893769" y="2515642"/>
            <a:ext cx="3093720" cy="18135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Денщик???</a:t>
            </a:r>
            <a:endParaRPr lang="ru-RU" dirty="0"/>
          </a:p>
        </p:txBody>
      </p:sp>
      <p:sp>
        <p:nvSpPr>
          <p:cNvPr id="7" name="Выноска-облако 6"/>
          <p:cNvSpPr/>
          <p:nvPr/>
        </p:nvSpPr>
        <p:spPr>
          <a:xfrm rot="19104270" flipH="1">
            <a:off x="1567156" y="2058295"/>
            <a:ext cx="2506770" cy="18135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Трубочист??</a:t>
            </a:r>
            <a:endParaRPr lang="ru-RU" dirty="0"/>
          </a:p>
        </p:txBody>
      </p:sp>
      <p:sp>
        <p:nvSpPr>
          <p:cNvPr id="8" name="Выноска-облако 7"/>
          <p:cNvSpPr/>
          <p:nvPr/>
        </p:nvSpPr>
        <p:spPr>
          <a:xfrm rot="2234992">
            <a:off x="7870788" y="4572414"/>
            <a:ext cx="2715966" cy="162985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Бурлаки????</a:t>
            </a:r>
            <a:endParaRPr lang="ru-RU" dirty="0"/>
          </a:p>
        </p:txBody>
      </p:sp>
      <p:sp>
        <p:nvSpPr>
          <p:cNvPr id="9" name="Выноска-облако 8"/>
          <p:cNvSpPr/>
          <p:nvPr/>
        </p:nvSpPr>
        <p:spPr>
          <a:xfrm rot="18765381" flipH="1">
            <a:off x="579809" y="4480559"/>
            <a:ext cx="3393880" cy="18135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Крысолов???</a:t>
            </a:r>
            <a:endParaRPr lang="ru-RU" dirty="0"/>
          </a:p>
        </p:txBody>
      </p:sp>
    </p:spTree>
    <p:extLst>
      <p:ext uri="{BB962C8B-B14F-4D97-AF65-F5344CB8AC3E}">
        <p14:creationId xmlns:p14="http://schemas.microsoft.com/office/powerpoint/2010/main" val="833491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05840" y="2494388"/>
            <a:ext cx="208230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Приложение 1.</a:t>
            </a:r>
            <a:endPar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1873 г. Сергей Грибков</a:t>
            </a:r>
            <a:endPar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1025" name="Рисунок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3048000"/>
            <a:ext cx="4580477" cy="36099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26720" y="613981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5"/>
          <p:cNvSpPr>
            <a:spLocks noChangeArrowheads="1"/>
          </p:cNvSpPr>
          <p:nvPr/>
        </p:nvSpPr>
        <p:spPr bwMode="auto">
          <a:xfrm>
            <a:off x="4854797" y="2386667"/>
            <a:ext cx="183620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Приложение 2.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Парижский водонос</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в 1841 году.</a:t>
            </a:r>
            <a:endPar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1028" name="Рисунок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638" y="3048000"/>
            <a:ext cx="1775638" cy="36099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5227320" y="665797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8"/>
          <p:cNvSpPr>
            <a:spLocks noChangeArrowheads="1"/>
          </p:cNvSpPr>
          <p:nvPr/>
        </p:nvSpPr>
        <p:spPr bwMode="auto">
          <a:xfrm>
            <a:off x="7696200" y="266589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Приложение 3. Памятник водовозу в г. Казань</a:t>
            </a:r>
            <a:endPar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1031" name="Рисунок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057321"/>
            <a:ext cx="4356036" cy="360065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p:cNvSpPr>
            <a:spLocks noChangeArrowheads="1"/>
          </p:cNvSpPr>
          <p:nvPr/>
        </p:nvSpPr>
        <p:spPr bwMode="auto">
          <a:xfrm>
            <a:off x="13036476" y="5955150"/>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10" name="Прямоугольник 9"/>
          <p:cNvSpPr/>
          <p:nvPr/>
        </p:nvSpPr>
        <p:spPr>
          <a:xfrm>
            <a:off x="8964" y="-146830"/>
            <a:ext cx="12043272" cy="2226250"/>
          </a:xfrm>
          <a:prstGeom prst="rect">
            <a:avLst/>
          </a:prstGeom>
        </p:spPr>
        <p:txBody>
          <a:bodyPr wrap="square">
            <a:spAutoFit/>
          </a:bodyPr>
          <a:lstStyle/>
          <a:p>
            <a:pPr lvl="0" algn="ctr">
              <a:lnSpc>
                <a:spcPct val="150000"/>
              </a:lnSpc>
              <a:spcAft>
                <a:spcPts val="800"/>
              </a:spcAf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Водовоз </a:t>
            </a:r>
            <a:endParaRPr lang="ru-RU"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ru-RU" sz="1400" dirty="0" smtClean="0">
                <a:effectLst/>
                <a:latin typeface="Times New Roman" panose="02020603050405020304" pitchFamily="18" charset="0"/>
                <a:ea typeface="Times New Roman" panose="02020603050405020304" pitchFamily="18" charset="0"/>
              </a:rPr>
              <a:t> Водовозы работали в городах, где с питьевой водой были проблемы: не было водоснабжения, как сейчас, не хватало колодцев, а реки загрязнены. Поэтому чистую воду приходилось горожанам привозить водовозам. У них была запряженная лошадьми телега или двухколесная повозка с большой бочкой. В Петербурге цвет бочки говорил о качестве находящейся в ней воды: воду из каналов перевозили в зеленых бочках, а питьевую — в белых. Часто водовоза сопровождала собака. А что касается поговорки «на обиженных воду возят» - существует версия, что речь идет о петербургских водовозах: некоторые жадные водовозы повышали цену с целью наживы и обижались, если люди не хотели у них покупать по высокой цене воду. </a:t>
            </a:r>
          </a:p>
        </p:txBody>
      </p:sp>
    </p:spTree>
    <p:extLst>
      <p:ext uri="{BB962C8B-B14F-4D97-AF65-F5344CB8AC3E}">
        <p14:creationId xmlns:p14="http://schemas.microsoft.com/office/powerpoint/2010/main" val="3384339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49" y="0"/>
            <a:ext cx="8016240" cy="5493812"/>
          </a:xfrm>
          <a:prstGeom prst="rect">
            <a:avLst/>
          </a:prstGeom>
        </p:spPr>
        <p:txBody>
          <a:bodyPr wrap="square">
            <a:spAutoFit/>
          </a:bodyPr>
          <a:lstStyle/>
          <a:p>
            <a:pPr lvl="0" algn="ctr">
              <a:lnSpc>
                <a:spcPct val="150000"/>
              </a:lnSpc>
              <a:spcAft>
                <a:spcPts val="0"/>
              </a:spcAft>
            </a:pPr>
            <a:r>
              <a:rPr lang="ru-RU" b="1" dirty="0" smtClean="0">
                <a:effectLst/>
                <a:latin typeface="Times New Roman" panose="02020603050405020304" pitchFamily="18" charset="0"/>
                <a:ea typeface="Times New Roman" panose="02020603050405020304" pitchFamily="18" charset="0"/>
              </a:rPr>
              <a:t>Денщик </a:t>
            </a:r>
          </a:p>
          <a:p>
            <a:pPr algn="just">
              <a:lnSpc>
                <a:spcPct val="150000"/>
              </a:lnSpc>
              <a:spcAft>
                <a:spcPts val="0"/>
              </a:spcAft>
            </a:pPr>
            <a:r>
              <a:rPr lang="ru-RU" dirty="0" smtClean="0">
                <a:effectLst/>
                <a:latin typeface="Times New Roman" panose="02020603050405020304" pitchFamily="18" charset="0"/>
                <a:ea typeface="Times New Roman" panose="02020603050405020304" pitchFamily="18" charset="0"/>
              </a:rPr>
              <a:t>  Я несколько раз встречал слово «денщик» в сказках (В.М. Гаршин «Денщик и офицер», Алексеев С. «Рассказы о Суворове»), думал, слово происходит от корня «день». Оказывается, денщиками называли солдат русской армии, состоявших на постоянной службе при офицере на должности прислуги. По мнению историков, название образовано от французского </a:t>
            </a:r>
            <a:r>
              <a:rPr lang="ru-RU" dirty="0" err="1" smtClean="0">
                <a:effectLst/>
                <a:latin typeface="Times New Roman" panose="02020603050405020304" pitchFamily="18" charset="0"/>
                <a:ea typeface="Times New Roman" panose="02020603050405020304" pitchFamily="18" charset="0"/>
              </a:rPr>
              <a:t>de</a:t>
            </a:r>
            <a:r>
              <a:rPr lang="ru-RU" dirty="0" smtClean="0">
                <a:effectLst/>
                <a:latin typeface="Times New Roman" panose="02020603050405020304" pitchFamily="18" charset="0"/>
                <a:ea typeface="Times New Roman" panose="02020603050405020304" pitchFamily="18" charset="0"/>
              </a:rPr>
              <a:t> </a:t>
            </a:r>
            <a:r>
              <a:rPr lang="ru-RU" dirty="0" err="1" smtClean="0">
                <a:effectLst/>
                <a:latin typeface="Times New Roman" panose="02020603050405020304" pitchFamily="18" charset="0"/>
                <a:ea typeface="Times New Roman" panose="02020603050405020304" pitchFamily="18" charset="0"/>
              </a:rPr>
              <a:t>jour</a:t>
            </a:r>
            <a:r>
              <a:rPr lang="ru-RU" dirty="0" smtClean="0">
                <a:effectLst/>
                <a:latin typeface="Times New Roman" panose="02020603050405020304" pitchFamily="18" charset="0"/>
                <a:ea typeface="Times New Roman" panose="02020603050405020304" pitchFamily="18" charset="0"/>
              </a:rPr>
              <a:t>, что значит «дневальный, дежурный». Денщик передавал подчиненным приказы офицера, чистил его форму и сапоги, а при необходимости исполнял обязанности телохранителя. Эта «профессия» исчезла в 1881</a:t>
            </a:r>
          </a:p>
          <a:p>
            <a:pPr algn="just">
              <a:lnSpc>
                <a:spcPct val="150000"/>
              </a:lnSpc>
              <a:spcAft>
                <a:spcPts val="0"/>
              </a:spcAft>
            </a:pPr>
            <a:r>
              <a:rPr lang="ru-RU" dirty="0" smtClean="0">
                <a:effectLst/>
                <a:latin typeface="Times New Roman" panose="02020603050405020304" pitchFamily="18" charset="0"/>
                <a:ea typeface="Times New Roman" panose="02020603050405020304" pitchFamily="18" charset="0"/>
              </a:rPr>
              <a:t> году, однако неофициально денщики </a:t>
            </a:r>
          </a:p>
          <a:p>
            <a:pPr algn="just">
              <a:lnSpc>
                <a:spcPct val="150000"/>
              </a:lnSpc>
              <a:spcAft>
                <a:spcPts val="0"/>
              </a:spcAft>
            </a:pPr>
            <a:r>
              <a:rPr lang="ru-RU" dirty="0" smtClean="0">
                <a:effectLst/>
                <a:latin typeface="Times New Roman" panose="02020603050405020304" pitchFamily="18" charset="0"/>
                <a:ea typeface="Times New Roman" panose="02020603050405020304" pitchFamily="18" charset="0"/>
              </a:rPr>
              <a:t>существовали и во время </a:t>
            </a:r>
          </a:p>
          <a:p>
            <a:pPr algn="just">
              <a:lnSpc>
                <a:spcPct val="150000"/>
              </a:lnSpc>
              <a:spcAft>
                <a:spcPts val="0"/>
              </a:spcAft>
            </a:pPr>
            <a:r>
              <a:rPr lang="ru-RU" dirty="0" smtClean="0">
                <a:effectLst/>
                <a:latin typeface="Times New Roman" panose="02020603050405020304" pitchFamily="18" charset="0"/>
                <a:ea typeface="Times New Roman" panose="02020603050405020304" pitchFamily="18" charset="0"/>
              </a:rPr>
              <a:t> Великой Отечественной войны.</a:t>
            </a:r>
          </a:p>
          <a:p>
            <a:pPr algn="just">
              <a:lnSpc>
                <a:spcPct val="150000"/>
              </a:lnSpc>
              <a:spcAft>
                <a:spcPts val="0"/>
              </a:spcAft>
            </a:pPr>
            <a:r>
              <a:rPr lang="ru-RU" dirty="0" smtClean="0">
                <a:effectLst/>
                <a:latin typeface="Times New Roman" panose="02020603050405020304" pitchFamily="18" charset="0"/>
                <a:ea typeface="Times New Roman" panose="02020603050405020304" pitchFamily="18" charset="0"/>
              </a:rPr>
              <a:t> Их обязанности исполняли водители.</a:t>
            </a:r>
            <a:endParaRPr lang="ru-RU" sz="1600" dirty="0" smtClean="0">
              <a:effectLst/>
              <a:latin typeface="Times New Roman" panose="02020603050405020304" pitchFamily="18" charset="0"/>
              <a:ea typeface="Times New Roman" panose="02020603050405020304" pitchFamily="18" charset="0"/>
            </a:endParaRPr>
          </a:p>
        </p:txBody>
      </p:sp>
      <p:sp>
        <p:nvSpPr>
          <p:cNvPr id="5" name="Rectangle 2"/>
          <p:cNvSpPr>
            <a:spLocks noChangeArrowheads="1"/>
          </p:cNvSpPr>
          <p:nvPr/>
        </p:nvSpPr>
        <p:spPr bwMode="auto">
          <a:xfrm>
            <a:off x="1773555" y="5695284"/>
            <a:ext cx="2801921" cy="861726"/>
          </a:xfrm>
          <a:prstGeom prst="rect">
            <a:avLst/>
          </a:prstGeom>
          <a:solidFill>
            <a:srgbClr val="E6E1D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Приложение 5. Офицер и денщик.</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1850 Павел Федотов </a:t>
            </a:r>
            <a:endParaRPr kumimoji="0" lang="ru-RU" altLang="ru-RU" sz="1600" b="0" i="0" u="none" strike="noStrike" cap="none" normalizeH="0" baseline="0" dirty="0" smtClean="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2049" name="Рисунок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960" y="3484745"/>
            <a:ext cx="2733675" cy="3238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68580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8"/>
          <p:cNvSpPr>
            <a:spLocks noChangeArrowheads="1"/>
          </p:cNvSpPr>
          <p:nvPr/>
        </p:nvSpPr>
        <p:spPr bwMode="auto">
          <a:xfrm>
            <a:off x="8806482" y="276361"/>
            <a:ext cx="28684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Приложение 6. </a:t>
            </a:r>
            <a:r>
              <a:rPr lang="ru-RU" altLang="ru-RU" sz="1400" dirty="0" smtClean="0">
                <a:latin typeface="Arial" panose="020B0604020202020204" pitchFamily="34" charset="0"/>
                <a:ea typeface="Times New Roman" panose="02020603050405020304" pitchFamily="18" charset="0"/>
              </a:rPr>
              <a:t>Афиша фильма </a:t>
            </a:r>
          </a:p>
          <a:p>
            <a:pPr marL="0" marR="0" lvl="0" indent="0" algn="ctr" defTabSz="914400" rtl="0" eaLnBrk="0" fontAlgn="base" latinLnBrk="0" hangingPunct="0">
              <a:lnSpc>
                <a:spcPct val="100000"/>
              </a:lnSpc>
              <a:spcBef>
                <a:spcPct val="0"/>
              </a:spcBef>
              <a:spcAft>
                <a:spcPct val="0"/>
              </a:spcAft>
              <a:buClrTx/>
              <a:buSzTx/>
              <a:buFontTx/>
              <a:buNone/>
              <a:tabLst/>
            </a:pPr>
            <a:r>
              <a:rPr lang="ru-RU" altLang="ru-RU" sz="1400" dirty="0" smtClean="0">
                <a:latin typeface="Arial" panose="020B0604020202020204" pitchFamily="34" charset="0"/>
                <a:ea typeface="Times New Roman" panose="02020603050405020304" pitchFamily="18" charset="0"/>
              </a:rPr>
              <a:t>«Шельменко-денщик»</a:t>
            </a: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2055" name="Рисунок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6641" y="1139951"/>
            <a:ext cx="3291840" cy="511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92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 y="0"/>
            <a:ext cx="6096000" cy="5418599"/>
          </a:xfrm>
          <a:prstGeom prst="rect">
            <a:avLst/>
          </a:prstGeom>
        </p:spPr>
        <p:txBody>
          <a:bodyPr>
            <a:spAutoFit/>
          </a:bodyPr>
          <a:lstStyle/>
          <a:p>
            <a:pPr lvl="0" algn="ctr">
              <a:lnSpc>
                <a:spcPct val="150000"/>
              </a:lnSpc>
              <a:spcBef>
                <a:spcPts val="3000"/>
              </a:spcBef>
              <a:spcAft>
                <a:spcPts val="1500"/>
              </a:spcAft>
            </a:pPr>
            <a:r>
              <a:rPr lang="ru-RU" b="1" dirty="0" smtClean="0">
                <a:effectLst/>
                <a:latin typeface="Times New Roman" panose="02020603050405020304" pitchFamily="18" charset="0"/>
                <a:ea typeface="Times New Roman" panose="02020603050405020304" pitchFamily="18" charset="0"/>
                <a:cs typeface="Times New Roman" panose="02020603050405020304" pitchFamily="18" charset="0"/>
              </a:rPr>
              <a:t>Бурлак</a:t>
            </a:r>
            <a:endParaRPr lang="ru-RU"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1500"/>
              </a:spcBef>
              <a:spcAft>
                <a:spcPts val="1500"/>
              </a:spcAf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Как то, когда мы с братиком играли и тянули коробку, мама пошутила «бурлаки на Волге». Я не знал, что это означает. Оказалось, бурлаками называли наемных рабочих, которые, идя по берегу, тянули судно против течения. «Эх, дубинушка, ухнем», — затягивал бригадир артели. </a:t>
            </a:r>
            <a:r>
              <a:rPr lang="ru-RU" dirty="0">
                <a:latin typeface="Times New Roman" panose="02020603050405020304" pitchFamily="18" charset="0"/>
                <a:ea typeface="Times New Roman" panose="02020603050405020304" pitchFamily="18" charset="0"/>
                <a:cs typeface="Times New Roman" panose="02020603050405020304" pitchFamily="18" charset="0"/>
              </a:rPr>
              <a:t>Ш</a:t>
            </a: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ишка, и бурлаки приступали к работе. Для облегчения труда идти нужно было синхронно, равномерно покачиваясь. Нанимали рабочих, как правило, на сезон — весной и осенью. Бурлацкую тягу запретили в 1929 году. В некоторых странах, например, в Бангладеш, можно до сих пор видеть, как бедняки тянут на себе баржи.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p:cNvSpPr>
            <a:spLocks noChangeArrowheads="1"/>
          </p:cNvSpPr>
          <p:nvPr/>
        </p:nvSpPr>
        <p:spPr bwMode="auto">
          <a:xfrm>
            <a:off x="9326880" y="91440"/>
            <a:ext cx="274511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Приложение 7. Бурлак,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держащийся руками за лямку.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1866 В.В. Верещагин</a:t>
            </a:r>
            <a:endPar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3073" name="Рисунок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8360" y="881212"/>
            <a:ext cx="1962150" cy="29908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6720840" y="364617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8"/>
          <p:cNvSpPr>
            <a:spLocks noChangeArrowheads="1"/>
          </p:cNvSpPr>
          <p:nvPr/>
        </p:nvSpPr>
        <p:spPr bwMode="auto">
          <a:xfrm>
            <a:off x="6609342" y="3348075"/>
            <a:ext cx="252037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Приложение 8. Илья Репин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«Бурлаки на Волне» 1873</a:t>
            </a:r>
            <a:endPar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3079" name="Рисунок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23199"/>
            <a:ext cx="5610225" cy="2590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a:spLocks noChangeArrowheads="1"/>
          </p:cNvSpPr>
          <p:nvPr/>
        </p:nvSpPr>
        <p:spPr bwMode="auto">
          <a:xfrm>
            <a:off x="6324600" y="6713999"/>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ru-RU" altLang="ru-RU"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1" name="Rectangle 11"/>
          <p:cNvSpPr>
            <a:spLocks noChangeArrowheads="1"/>
          </p:cNvSpPr>
          <p:nvPr/>
        </p:nvSpPr>
        <p:spPr bwMode="auto">
          <a:xfrm>
            <a:off x="7407175" y="538667"/>
            <a:ext cx="162538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Приложение. 9.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Бурлакчки</a:t>
            </a: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1900г. </a:t>
            </a:r>
            <a:endPar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3082" name="Рисунок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6605" y="1219589"/>
            <a:ext cx="2200275" cy="15430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2"/>
          <p:cNvSpPr>
            <a:spLocks noChangeArrowheads="1"/>
          </p:cNvSpPr>
          <p:nvPr/>
        </p:nvSpPr>
        <p:spPr bwMode="auto">
          <a:xfrm>
            <a:off x="0" y="20002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68917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9080" y="0"/>
            <a:ext cx="5394960" cy="6517169"/>
          </a:xfrm>
          <a:prstGeom prst="rect">
            <a:avLst/>
          </a:prstGeom>
        </p:spPr>
        <p:txBody>
          <a:bodyPr wrap="square">
            <a:spAutoFit/>
          </a:bodyPr>
          <a:lstStyle/>
          <a:p>
            <a:pPr algn="ctr">
              <a:lnSpc>
                <a:spcPct val="150000"/>
              </a:lnSpc>
              <a:spcBef>
                <a:spcPts val="1500"/>
              </a:spcBef>
              <a:spcAft>
                <a:spcPts val="1500"/>
              </a:spcAft>
            </a:pPr>
            <a:r>
              <a:rPr lang="ru-RU" b="1" dirty="0" smtClean="0">
                <a:effectLst/>
                <a:latin typeface="Times New Roman" panose="02020603050405020304" pitchFamily="18" charset="0"/>
                <a:ea typeface="Times New Roman" panose="02020603050405020304" pitchFamily="18" charset="0"/>
                <a:cs typeface="Times New Roman" panose="02020603050405020304" pitchFamily="18" charset="0"/>
              </a:rPr>
              <a:t>Трубочист</a:t>
            </a:r>
            <a:endParaRPr lang="ru-RU"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Трубочист – это не просто чумазый человек, а была целая профессия! </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  Сначала для очистки труб от сажи и жира брали мальчиков от 4 до 8 лет, но они часто заболевали и умирали, поэтому запретили труд детей – трубочистов. На работу трубочистом обычно брали людей худощавых, субтильных.  Родиной этой профессии считается Дания, а в Россию она пришла в 1721 году с появлением первого очага с дымоходом. При полицейских участках тогда ввели должность чистильщика печей, которого позже стали называть на европейский лад — трубочист. В странах Северной Европы до сих пор можно встретить представителей этой профессии.</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p:cNvSpPr>
            <a:spLocks noChangeArrowheads="1"/>
          </p:cNvSpPr>
          <p:nvPr/>
        </p:nvSpPr>
        <p:spPr bwMode="auto">
          <a:xfrm>
            <a:off x="5806440" y="0"/>
            <a:ext cx="243727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Приложение 10. Трубочист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Фирс Журавлев 1874</a:t>
            </a:r>
            <a:endPar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4097" name="Рисунок 12" descr="https://b1.culture.ru/c/496994.550x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6440" y="674430"/>
            <a:ext cx="2552700" cy="34575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391477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5"/>
          <p:cNvSpPr>
            <a:spLocks noChangeArrowheads="1"/>
          </p:cNvSpPr>
          <p:nvPr/>
        </p:nvSpPr>
        <p:spPr bwMode="auto">
          <a:xfrm>
            <a:off x="8977722" y="150615"/>
            <a:ext cx="32142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Приложение 11. Мальчик трубочист</a:t>
            </a:r>
            <a:endPar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4100" name="Рисунок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674430"/>
            <a:ext cx="2543175" cy="3590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0" y="4048125"/>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8"/>
          <p:cNvSpPr>
            <a:spLocks noChangeArrowheads="1"/>
          </p:cNvSpPr>
          <p:nvPr/>
        </p:nvSpPr>
        <p:spPr bwMode="auto">
          <a:xfrm>
            <a:off x="7025075" y="4298515"/>
            <a:ext cx="67180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Приложение 12. Памятник трубочисту Львов</a:t>
            </a:r>
            <a:endPar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4103" name="Рисунок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9022" y="4572119"/>
            <a:ext cx="2057400" cy="2151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900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9080" y="117693"/>
            <a:ext cx="7193280" cy="6740307"/>
          </a:xfrm>
          <a:prstGeom prst="rect">
            <a:avLst/>
          </a:prstGeom>
        </p:spPr>
        <p:txBody>
          <a:bodyPr wrap="square">
            <a:spAutoFit/>
          </a:bodyPr>
          <a:lstStyle/>
          <a:p>
            <a:pPr marL="457200" algn="ctr">
              <a:lnSpc>
                <a:spcPct val="150000"/>
              </a:lnSpc>
              <a:spcAft>
                <a:spcPts val="0"/>
              </a:spcAft>
            </a:pPr>
            <a:r>
              <a:rPr lang="ru-RU" b="1" dirty="0" smtClean="0">
                <a:effectLst/>
                <a:latin typeface="Times New Roman" panose="02020603050405020304" pitchFamily="18" charset="0"/>
                <a:ea typeface="Times New Roman" panose="02020603050405020304" pitchFamily="18" charset="0"/>
                <a:cs typeface="Times New Roman" panose="02020603050405020304" pitchFamily="18" charset="0"/>
              </a:rPr>
              <a:t>Крысолов</a:t>
            </a:r>
            <a:endParaRPr lang="ru-RU"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50000"/>
              </a:lnSpc>
              <a:spcAft>
                <a:spcPts val="0"/>
              </a:spcAft>
            </a:pPr>
            <a:r>
              <a:rPr lang="ru-RU" dirty="0" smtClean="0">
                <a:effectLst/>
                <a:latin typeface="Times New Roman" panose="02020603050405020304" pitchFamily="18" charset="0"/>
                <a:ea typeface="Times New Roman" panose="02020603050405020304" pitchFamily="18" charset="0"/>
              </a:rPr>
              <a:t>   Еще одна непростая и устаревшая профессия – крысолов. Крысоловы были городские, дворцовые и странствующие.</a:t>
            </a:r>
            <a:br>
              <a:rPr lang="ru-RU" dirty="0" smtClean="0">
                <a:effectLst/>
                <a:latin typeface="Times New Roman" panose="02020603050405020304" pitchFamily="18" charset="0"/>
                <a:ea typeface="Times New Roman" panose="02020603050405020304" pitchFamily="18" charset="0"/>
              </a:rPr>
            </a:br>
            <a:r>
              <a:rPr lang="ru-RU" dirty="0" smtClean="0">
                <a:effectLst/>
                <a:latin typeface="Times New Roman" panose="02020603050405020304" pitchFamily="18" charset="0"/>
                <a:ea typeface="Times New Roman" panose="02020603050405020304" pitchFamily="18" charset="0"/>
              </a:rPr>
              <a:t>    Крысы были большой проблемой всех городов на протяжении всех исторических периодов. Поскольку они были главными разносчиками многих смертельных заболеваний, их популяцию старались всегда держать под контролем. Там, где не справлялись даже кошки, им на помощь приходили люди. На шестах крысоловы несли связки крысиных трупов, на лотках – ловушки и яды, их часто сопровождали собачки- охотники. Придя в деревню или в город, они расхваливали себя и уверяли, что их метод уничтожения крыс- самый эффективный.    Особенно эта профессия была актуальна во время всплесков чумы, которую распространяли крысы. Поэтому профессия крысолова была настолько же опасной профессией, как и сегодня, ловцы ядовитых змей. Шанс быть покусанным и подхватить какую-то заразу был очень высок. Правда и зарплата была соответствующей.</a:t>
            </a:r>
            <a:endParaRPr lang="ru-RU" sz="1600" dirty="0">
              <a:effectLst/>
              <a:latin typeface="Times New Roman" panose="02020603050405020304" pitchFamily="18" charset="0"/>
              <a:ea typeface="Times New Roman" panose="02020603050405020304" pitchFamily="18" charset="0"/>
            </a:endParaRPr>
          </a:p>
        </p:txBody>
      </p:sp>
      <p:sp>
        <p:nvSpPr>
          <p:cNvPr id="6" name="Rectangle 2"/>
          <p:cNvSpPr>
            <a:spLocks noChangeArrowheads="1"/>
          </p:cNvSpPr>
          <p:nvPr/>
        </p:nvSpPr>
        <p:spPr bwMode="auto">
          <a:xfrm>
            <a:off x="7711440" y="228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Приложение 13. Крысолов</a:t>
            </a:r>
            <a:endParaRPr kumimoji="0" lang="ru-RU" altLang="ru-RU"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5121" name="Рисунок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1440" y="423011"/>
            <a:ext cx="2286000" cy="31100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5379720" y="648039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8"/>
          <p:cNvSpPr>
            <a:spLocks noChangeArrowheads="1"/>
          </p:cNvSpPr>
          <p:nvPr/>
        </p:nvSpPr>
        <p:spPr bwMode="auto">
          <a:xfrm>
            <a:off x="10081260" y="628471"/>
            <a:ext cx="194360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Приложение 14.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Крысолов, статуэтка </a:t>
            </a:r>
            <a:endParaRPr kumimoji="0" lang="ru-RU" altLang="ru-RU"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5127" name="Рисунок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1260" y="1418195"/>
            <a:ext cx="1729740" cy="24908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9"/>
          <p:cNvSpPr>
            <a:spLocks noChangeArrowheads="1"/>
          </p:cNvSpPr>
          <p:nvPr/>
        </p:nvSpPr>
        <p:spPr bwMode="auto">
          <a:xfrm>
            <a:off x="0" y="45720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Приложение 15. Крысолов иллюстрация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pic>
        <p:nvPicPr>
          <p:cNvPr id="15" name="Рисунок 14"/>
          <p:cNvPicPr/>
          <p:nvPr/>
        </p:nvPicPr>
        <p:blipFill>
          <a:blip r:embed="rId4">
            <a:extLst>
              <a:ext uri="{28A0092B-C50C-407E-A947-70E740481C1C}">
                <a14:useLocalDpi xmlns:a14="http://schemas.microsoft.com/office/drawing/2010/main" val="0"/>
              </a:ext>
            </a:extLst>
          </a:blip>
          <a:srcRect/>
          <a:stretch>
            <a:fillRect/>
          </a:stretch>
        </p:blipFill>
        <p:spPr bwMode="auto">
          <a:xfrm>
            <a:off x="7711440" y="4265429"/>
            <a:ext cx="3931920" cy="2465984"/>
          </a:xfrm>
          <a:prstGeom prst="rect">
            <a:avLst/>
          </a:prstGeom>
          <a:noFill/>
          <a:ln>
            <a:noFill/>
          </a:ln>
        </p:spPr>
      </p:pic>
      <p:sp>
        <p:nvSpPr>
          <p:cNvPr id="12" name="Прямоугольник 11"/>
          <p:cNvSpPr/>
          <p:nvPr/>
        </p:nvSpPr>
        <p:spPr>
          <a:xfrm>
            <a:off x="7711440" y="3829110"/>
            <a:ext cx="4226478" cy="507831"/>
          </a:xfrm>
          <a:prstGeom prst="rect">
            <a:avLst/>
          </a:prstGeom>
        </p:spPr>
        <p:txBody>
          <a:bodyPr wrap="none">
            <a:spAutoFit/>
          </a:bodyPr>
          <a:lstStyle/>
          <a:p>
            <a:pPr algn="just">
              <a:lnSpc>
                <a:spcPct val="150000"/>
              </a:lnSpc>
              <a:spcAft>
                <a:spcPts val="0"/>
              </a:spcAft>
            </a:pPr>
            <a:r>
              <a:rPr lang="ru-RU" dirty="0" smtClean="0">
                <a:effectLst/>
                <a:latin typeface="Times New Roman" panose="02020603050405020304" pitchFamily="18" charset="0"/>
                <a:ea typeface="Times New Roman" panose="02020603050405020304" pitchFamily="18" charset="0"/>
              </a:rPr>
              <a:t>Приложение 15. Крысолов иллюстрация </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723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8120" y="0"/>
            <a:ext cx="4587240" cy="7155805"/>
          </a:xfrm>
          <a:prstGeom prst="rect">
            <a:avLst/>
          </a:prstGeom>
        </p:spPr>
        <p:txBody>
          <a:bodyPr wrap="square">
            <a:spAutoFit/>
          </a:bodyPr>
          <a:lstStyle/>
          <a:p>
            <a:pPr algn="ctr" fontAlgn="base">
              <a:lnSpc>
                <a:spcPct val="150000"/>
              </a:lnSpc>
              <a:spcAft>
                <a:spcPts val="0"/>
              </a:spcAft>
            </a:pPr>
            <a:r>
              <a:rPr lang="ru-RU" dirty="0" smtClean="0">
                <a:effectLst/>
                <a:latin typeface="Times New Roman" panose="02020603050405020304" pitchFamily="18" charset="0"/>
                <a:ea typeface="Times New Roman" panose="02020603050405020304" pitchFamily="18" charset="0"/>
              </a:rPr>
              <a:t>Заключение</a:t>
            </a:r>
            <a:endParaRPr lang="ru-RU" sz="1600" dirty="0" smtClean="0">
              <a:effectLst/>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ru-RU" dirty="0" smtClean="0">
                <a:effectLst/>
                <a:latin typeface="Times New Roman" panose="02020603050405020304" pitchFamily="18" charset="0"/>
                <a:ea typeface="Times New Roman" panose="02020603050405020304" pitchFamily="18" charset="0"/>
              </a:rPr>
              <a:t>   Оказалось, очень много профессий, которые не дошли до наших дней, но непременно были значимы и востребованы в свое время. И я уверен, через 20 лет и нынешние многие профессии могут исчезнуть. Например, такие как: водители городского транспорта – их заменят на навигаторов и роботов; продавцы – уже есть магазины, где покупатель сам «пробивает» свои покупки, и покупки через интернет тоже не требуют участие продавца. </a:t>
            </a:r>
            <a:endParaRPr lang="ru-RU" sz="1600" dirty="0" smtClean="0">
              <a:effectLst/>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ru-RU" dirty="0" smtClean="0">
                <a:effectLst/>
                <a:latin typeface="Times New Roman" panose="02020603050405020304" pitchFamily="18" charset="0"/>
                <a:ea typeface="Times New Roman" panose="02020603050405020304" pitchFamily="18" charset="0"/>
              </a:rPr>
              <a:t>   Даже если искусственный разум и роботы заменят людской труд, все равно, ценность человека и живое общение незаменимы во все времена!</a:t>
            </a:r>
            <a:endParaRPr lang="ru-RU" sz="1600" dirty="0" smtClean="0">
              <a:effectLst/>
              <a:latin typeface="Times New Roman" panose="02020603050405020304" pitchFamily="18" charset="0"/>
              <a:ea typeface="Times New Roman" panose="02020603050405020304" pitchFamily="18" charset="0"/>
            </a:endParaRPr>
          </a:p>
          <a:p>
            <a:pPr algn="just" fontAlgn="base">
              <a:lnSpc>
                <a:spcPct val="150000"/>
              </a:lnSpc>
              <a:spcAft>
                <a:spcPts val="0"/>
              </a:spcAft>
            </a:pPr>
            <a:r>
              <a:rPr lang="ru-RU" dirty="0" smtClean="0">
                <a:effectLst/>
                <a:latin typeface="Times New Roman" panose="02020603050405020304" pitchFamily="18" charset="0"/>
                <a:ea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960" y="390525"/>
            <a:ext cx="2667000" cy="2726837"/>
          </a:xfrm>
          <a:prstGeom prst="rect">
            <a:avLst/>
          </a:prstGeom>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16607" r="17467"/>
          <a:stretch/>
        </p:blipFill>
        <p:spPr>
          <a:xfrm>
            <a:off x="9046315" y="390525"/>
            <a:ext cx="2810405" cy="244411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315" y="3577902"/>
            <a:ext cx="2670498" cy="2670498"/>
          </a:xfrm>
          <a:prstGeom prst="rect">
            <a:avLst/>
          </a:prstGeom>
        </p:spPr>
      </p:pic>
      <p:pic>
        <p:nvPicPr>
          <p:cNvPr id="8" name="Рисунок 7"/>
          <p:cNvPicPr>
            <a:picLocks noChangeAspect="1"/>
          </p:cNvPicPr>
          <p:nvPr/>
        </p:nvPicPr>
        <p:blipFill rotWithShape="1">
          <a:blip r:embed="rId5">
            <a:extLst>
              <a:ext uri="{28A0092B-C50C-407E-A947-70E740481C1C}">
                <a14:useLocalDpi xmlns:a14="http://schemas.microsoft.com/office/drawing/2010/main" val="0"/>
              </a:ext>
            </a:extLst>
          </a:blip>
          <a:srcRect r="29803"/>
          <a:stretch/>
        </p:blipFill>
        <p:spPr>
          <a:xfrm>
            <a:off x="5205033" y="3577902"/>
            <a:ext cx="2935886" cy="2783675"/>
          </a:xfrm>
          <a:prstGeom prst="rect">
            <a:avLst/>
          </a:prstGeom>
        </p:spPr>
      </p:pic>
      <p:sp>
        <p:nvSpPr>
          <p:cNvPr id="9" name="TextBox 8"/>
          <p:cNvSpPr txBox="1"/>
          <p:nvPr/>
        </p:nvSpPr>
        <p:spPr>
          <a:xfrm>
            <a:off x="8324338" y="990601"/>
            <a:ext cx="581519" cy="995144"/>
          </a:xfrm>
          <a:prstGeom prst="rect">
            <a:avLst/>
          </a:prstGeom>
          <a:noFill/>
        </p:spPr>
        <p:txBody>
          <a:bodyPr wrap="square" rtlCol="0">
            <a:spAutoFit/>
          </a:bodyPr>
          <a:lstStyle/>
          <a:p>
            <a:r>
              <a:rPr lang="en-US" sz="8800" baseline="-25000" dirty="0" smtClean="0"/>
              <a:t>=</a:t>
            </a:r>
            <a:endParaRPr lang="ru-RU" sz="8800" baseline="-25000" dirty="0"/>
          </a:p>
        </p:txBody>
      </p:sp>
      <p:sp>
        <p:nvSpPr>
          <p:cNvPr id="10" name="TextBox 9"/>
          <p:cNvSpPr txBox="1"/>
          <p:nvPr/>
        </p:nvSpPr>
        <p:spPr>
          <a:xfrm>
            <a:off x="8269832" y="4114801"/>
            <a:ext cx="581519" cy="995144"/>
          </a:xfrm>
          <a:prstGeom prst="rect">
            <a:avLst/>
          </a:prstGeom>
          <a:noFill/>
        </p:spPr>
        <p:txBody>
          <a:bodyPr wrap="square" rtlCol="0">
            <a:spAutoFit/>
          </a:bodyPr>
          <a:lstStyle/>
          <a:p>
            <a:r>
              <a:rPr lang="en-US" sz="8800" baseline="-25000" dirty="0" smtClean="0"/>
              <a:t>=</a:t>
            </a:r>
            <a:endParaRPr lang="ru-RU" sz="8800" baseline="-25000" dirty="0"/>
          </a:p>
        </p:txBody>
      </p:sp>
    </p:spTree>
    <p:extLst>
      <p:ext uri="{BB962C8B-B14F-4D97-AF65-F5344CB8AC3E}">
        <p14:creationId xmlns:p14="http://schemas.microsoft.com/office/powerpoint/2010/main" val="319228676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861</Words>
  <Application>Microsoft Office PowerPoint</Application>
  <PresentationFormat>Широкоэкранный</PresentationFormat>
  <Paragraphs>89</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29</cp:lastModifiedBy>
  <cp:revision>9</cp:revision>
  <dcterms:created xsi:type="dcterms:W3CDTF">2018-11-23T09:05:13Z</dcterms:created>
  <dcterms:modified xsi:type="dcterms:W3CDTF">2018-12-11T12:52:05Z</dcterms:modified>
</cp:coreProperties>
</file>