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61" r:id="rId2"/>
    <p:sldId id="315" r:id="rId3"/>
    <p:sldId id="476" r:id="rId4"/>
    <p:sldId id="465" r:id="rId5"/>
    <p:sldId id="435" r:id="rId6"/>
    <p:sldId id="436" r:id="rId7"/>
    <p:sldId id="438" r:id="rId8"/>
    <p:sldId id="468" r:id="rId9"/>
    <p:sldId id="471" r:id="rId10"/>
    <p:sldId id="432" r:id="rId11"/>
    <p:sldId id="434" r:id="rId12"/>
    <p:sldId id="440" r:id="rId13"/>
    <p:sldId id="472" r:id="rId14"/>
    <p:sldId id="480" r:id="rId15"/>
    <p:sldId id="451" r:id="rId16"/>
    <p:sldId id="462" r:id="rId17"/>
    <p:sldId id="477" r:id="rId18"/>
    <p:sldId id="479" r:id="rId19"/>
    <p:sldId id="452" r:id="rId20"/>
    <p:sldId id="431" r:id="rId21"/>
    <p:sldId id="26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70" autoAdjust="0"/>
    <p:restoredTop sz="94660"/>
  </p:normalViewPr>
  <p:slideViewPr>
    <p:cSldViewPr>
      <p:cViewPr varScale="1">
        <p:scale>
          <a:sx n="75" d="100"/>
          <a:sy n="75" d="100"/>
        </p:scale>
        <p:origin x="-108"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180C4F-450A-457A-B34A-A03402EC4854}" type="datetimeFigureOut">
              <a:rPr lang="ru-RU" smtClean="0"/>
              <a:pPr/>
              <a:t>14.01.2018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2C2AF-EFB2-4E17-AB2B-C69F583C420D}" type="slidenum">
              <a:rPr lang="ru-RU" smtClean="0"/>
              <a:pPr/>
              <a:t>‹#›</a:t>
            </a:fld>
            <a:endParaRPr lang="ru-RU"/>
          </a:p>
        </p:txBody>
      </p:sp>
    </p:spTree>
    <p:extLst>
      <p:ext uri="{BB962C8B-B14F-4D97-AF65-F5344CB8AC3E}">
        <p14:creationId xmlns:p14="http://schemas.microsoft.com/office/powerpoint/2010/main" xmlns="" val="832566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a:xfrm>
            <a:off x="1339850" y="914400"/>
            <a:ext cx="4178300" cy="3133725"/>
          </a:xfrm>
          <a:solidFill>
            <a:srgbClr val="FFFFFF"/>
          </a:solidFill>
          <a:ln>
            <a:solidFill>
              <a:srgbClr val="000000"/>
            </a:solidFill>
            <a:miter lim="800000"/>
          </a:ln>
        </p:spPr>
      </p:sp>
      <p:sp>
        <p:nvSpPr>
          <p:cNvPr id="59395" name="Rectangle 2"/>
          <p:cNvSpPr>
            <a:spLocks noGrp="1" noChangeArrowheads="1"/>
          </p:cNvSpPr>
          <p:nvPr>
            <p:ph type="body" idx="1"/>
          </p:nvPr>
        </p:nvSpPr>
        <p:spPr>
          <a:xfrm>
            <a:off x="1045550" y="4352734"/>
            <a:ext cx="4771221" cy="3400998"/>
          </a:xfrm>
          <a:noFill/>
          <a:ln/>
        </p:spPr>
        <p:txBody>
          <a:bodyPr wrap="none" anchor="ct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2467" name="Rectangle 2"/>
          <p:cNvSpPr txBox="1">
            <a:spLocks noGrp="1"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62467" name="Rectangle 2"/>
          <p:cNvSpPr txBox="1">
            <a:spLocks noGrp="1" noChangeArrowheads="1"/>
          </p:cNvSpPr>
          <p:nvPr>
            <p:ph type="body" idx="1"/>
          </p:nvPr>
        </p:nvSpPr>
        <p:spPr>
          <a:xfrm>
            <a:off x="685800" y="4343400"/>
            <a:ext cx="5486400" cy="4114800"/>
          </a:xfrm>
          <a:noFill/>
          <a:ln/>
        </p:spPr>
        <p:txBody>
          <a:bodyPr wrap="none" anchor="ct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tt.wikipedia.org/w/index.php?title=%22%D0%A3%D1%80%D1%82%D0%B0%D0%BB%D1%8B%D0%BA%D1%82%D0%B0%22&amp;action=edit&amp;redlink=1" TargetMode="External"/><Relationship Id="rId13" Type="http://schemas.openxmlformats.org/officeDocument/2006/relationships/hyperlink" Target="http://tt.wikipedia.org/wiki/1973_%D0%B5%D0%BB" TargetMode="External"/><Relationship Id="rId3" Type="http://schemas.openxmlformats.org/officeDocument/2006/relationships/image" Target="../media/image17.png"/><Relationship Id="rId7" Type="http://schemas.openxmlformats.org/officeDocument/2006/relationships/hyperlink" Target="http://tt.wikipedia.org/wiki/1963_%D0%B5%D0%BB" TargetMode="External"/><Relationship Id="rId12" Type="http://schemas.openxmlformats.org/officeDocument/2006/relationships/hyperlink" Target="http://tt.wikipedia.org/w/index.php?title=%22%D0%9C%D3%99%D1%85%D3%99%D0%B1%D0%B1%D3%99%D1%82_%D2%BB%D3%99%D0%BC_%D0%BD%D3%99%D1%84%D1%80%D3%99%D1%82_%D1%82%D1%83%D1%80%D1%8B%D0%BD%D0%B4%D0%B0_%D1%85%D0%B8%D0%BA%D3%99%D1%8F%D1%82%22&amp;action=edit&amp;redlink=1" TargetMode="External"/><Relationship Id="rId17" Type="http://schemas.openxmlformats.org/officeDocument/2006/relationships/hyperlink" Target="http://tt.wikipedia.org/wiki/1980_%D0%B5%D0%BB" TargetMode="External"/><Relationship Id="rId2" Type="http://schemas.openxmlformats.org/officeDocument/2006/relationships/image" Target="../media/image6.jpeg"/><Relationship Id="rId16" Type="http://schemas.openxmlformats.org/officeDocument/2006/relationships/hyperlink" Target="http://tt.wikipedia.org/w/index.php?title=%22%D3%98%D1%82%D3%99%D1%87_%D0%BC%D0%B5%D0%BD%D0%B3%D3%99%D0%BD_%D1%87%D0%B8%D1%82%D3%99%D0%BD%D0%B3%D3%99%22&amp;action=edit&amp;redlink=1" TargetMode="External"/><Relationship Id="rId1" Type="http://schemas.openxmlformats.org/officeDocument/2006/relationships/slideLayout" Target="../slideLayouts/slideLayout2.xml"/><Relationship Id="rId6" Type="http://schemas.openxmlformats.org/officeDocument/2006/relationships/hyperlink" Target="http://tt.wikipedia.org/w/index.php?title=%22%D0%97%D3%99%D0%B9_%D1%8D%D0%BD%D2%97%D0%B5%D0%BB%D3%99%D1%80%D0%B5%22&amp;action=edit&amp;redlink=1" TargetMode="External"/><Relationship Id="rId11" Type="http://schemas.openxmlformats.org/officeDocument/2006/relationships/hyperlink" Target="http://tt.wikipedia.org/wiki/1972_%D0%B5%D0%BB" TargetMode="External"/><Relationship Id="rId5" Type="http://schemas.openxmlformats.org/officeDocument/2006/relationships/hyperlink" Target="http://tt.wikipedia.org/wiki/1962_%D0%B5%D0%BB" TargetMode="External"/><Relationship Id="rId15" Type="http://schemas.openxmlformats.org/officeDocument/2006/relationships/hyperlink" Target="http://tt.wikipedia.org/wiki/1979_%D0%B5%D0%BB" TargetMode="External"/><Relationship Id="rId10" Type="http://schemas.openxmlformats.org/officeDocument/2006/relationships/hyperlink" Target="http://tt.wikipedia.org/w/index.php?title=%22%D0%AF%D0%B7%D0%B3%D1%8B_%D0%BA%D3%99%D1%80%D0%B2%D0%B0%D0%BD%D0%BD%D0%B0%D1%80%22&amp;action=edit&amp;redlink=1" TargetMode="External"/><Relationship Id="rId4" Type="http://schemas.openxmlformats.org/officeDocument/2006/relationships/hyperlink" Target="http://tt.wikipedia.org/w/index.php?title=%22%D3%A8%D1%87_%D0%B0%D1%80%D1%88%D0%B8%D0%BD_%D2%97%D0%B8%D1%80%22&amp;action=edit&amp;redlink=1" TargetMode="External"/><Relationship Id="rId9" Type="http://schemas.openxmlformats.org/officeDocument/2006/relationships/hyperlink" Target="http://tt.wikipedia.org/wiki/1969_%D0%B5%D0%BB" TargetMode="External"/><Relationship Id="rId14" Type="http://schemas.openxmlformats.org/officeDocument/2006/relationships/hyperlink" Target="http://tt.wikipedia.org/wiki/%22%D2%96%D0%BE%D0%BC%D0%B3%D0%B0_%D0%BA%D3%A9%D0%BD_%D0%BA%D0%B8%D1%87_%D0%B1%D0%B5%D0%BB%D3%99%D0%BD%2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tt.wikipedia.org/wiki/1969_%D0%B5%D0%BB" TargetMode="External"/><Relationship Id="rId13" Type="http://schemas.openxmlformats.org/officeDocument/2006/relationships/hyperlink" Target="http://tt.wikipedia.org/wiki/%22%D2%96%D0%BE%D0%BC%D0%B3%D0%B0_%D0%BA%D3%A9%D0%BD_%D0%BA%D0%B8%D1%87_%D0%B1%D0%B5%D0%BB%D3%99%D0%BD%22" TargetMode="External"/><Relationship Id="rId3" Type="http://schemas.openxmlformats.org/officeDocument/2006/relationships/hyperlink" Target="http://tt.wikipedia.org/w/index.php?title=%22%D3%A8%D1%87_%D0%B0%D1%80%D1%88%D0%B8%D0%BD_%D2%97%D0%B8%D1%80%22&amp;action=edit&amp;redlink=1" TargetMode="External"/><Relationship Id="rId7" Type="http://schemas.openxmlformats.org/officeDocument/2006/relationships/hyperlink" Target="http://tt.wikipedia.org/w/index.php?title=%22%D0%A3%D1%80%D1%82%D0%B0%D0%BB%D1%8B%D0%BA%D1%82%D0%B0%22&amp;action=edit&amp;redlink=1" TargetMode="External"/><Relationship Id="rId12" Type="http://schemas.openxmlformats.org/officeDocument/2006/relationships/hyperlink" Target="http://tt.wikipedia.org/wiki/1973_%D0%B5%D0%BB" TargetMode="External"/><Relationship Id="rId2" Type="http://schemas.openxmlformats.org/officeDocument/2006/relationships/image" Target="../media/image6.jpeg"/><Relationship Id="rId16" Type="http://schemas.openxmlformats.org/officeDocument/2006/relationships/hyperlink" Target="http://tt.wikipedia.org/wiki/1980_%D0%B5%D0%BB" TargetMode="External"/><Relationship Id="rId1" Type="http://schemas.openxmlformats.org/officeDocument/2006/relationships/slideLayout" Target="../slideLayouts/slideLayout2.xml"/><Relationship Id="rId6" Type="http://schemas.openxmlformats.org/officeDocument/2006/relationships/hyperlink" Target="http://tt.wikipedia.org/wiki/1963_%D0%B5%D0%BB" TargetMode="External"/><Relationship Id="rId11" Type="http://schemas.openxmlformats.org/officeDocument/2006/relationships/hyperlink" Target="http://tt.wikipedia.org/w/index.php?title=%22%D0%9C%D3%99%D1%85%D3%99%D0%B1%D0%B1%D3%99%D1%82_%D2%BB%D3%99%D0%BC_%D0%BD%D3%99%D1%84%D1%80%D3%99%D1%82_%D1%82%D1%83%D1%80%D1%8B%D0%BD%D0%B4%D0%B0_%D1%85%D0%B8%D0%BA%D3%99%D1%8F%D1%82%22&amp;action=edit&amp;redlink=1" TargetMode="External"/><Relationship Id="rId5" Type="http://schemas.openxmlformats.org/officeDocument/2006/relationships/hyperlink" Target="http://tt.wikipedia.org/w/index.php?title=%22%D0%97%D3%99%D0%B9_%D1%8D%D0%BD%D2%97%D0%B5%D0%BB%D3%99%D1%80%D0%B5%22&amp;action=edit&amp;redlink=1" TargetMode="External"/><Relationship Id="rId15" Type="http://schemas.openxmlformats.org/officeDocument/2006/relationships/hyperlink" Target="http://tt.wikipedia.org/w/index.php?title=%22%D3%98%D1%82%D3%99%D1%87_%D0%BC%D0%B5%D0%BD%D0%B3%D3%99%D0%BD_%D1%87%D0%B8%D1%82%D3%99%D0%BD%D0%B3%D3%99%22&amp;action=edit&amp;redlink=1" TargetMode="External"/><Relationship Id="rId10" Type="http://schemas.openxmlformats.org/officeDocument/2006/relationships/hyperlink" Target="http://tt.wikipedia.org/wiki/1972_%D0%B5%D0%BB" TargetMode="External"/><Relationship Id="rId4" Type="http://schemas.openxmlformats.org/officeDocument/2006/relationships/hyperlink" Target="http://tt.wikipedia.org/wiki/1962_%D0%B5%D0%BB" TargetMode="External"/><Relationship Id="rId9" Type="http://schemas.openxmlformats.org/officeDocument/2006/relationships/hyperlink" Target="http://tt.wikipedia.org/w/index.php?title=%22%D0%AF%D0%B7%D0%B3%D1%8B_%D0%BA%D3%99%D1%80%D0%B2%D0%B0%D0%BD%D0%BD%D0%B0%D1%80%22&amp;action=edit&amp;redlink=1" TargetMode="External"/><Relationship Id="rId14" Type="http://schemas.openxmlformats.org/officeDocument/2006/relationships/hyperlink" Target="http://tt.wikipedia.org/wiki/1979_%D0%B5%D0%BB"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andex.ru/"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Радик\Documents\Для презентации\OrangSlaidMini.jpg"/>
          <p:cNvPicPr>
            <a:picLocks noChangeAspect="1" noChangeArrowheads="1"/>
          </p:cNvPicPr>
          <p:nvPr/>
        </p:nvPicPr>
        <p:blipFill>
          <a:blip r:embed="rId2" cstate="print"/>
          <a:srcRect/>
          <a:stretch>
            <a:fillRect/>
          </a:stretch>
        </p:blipFill>
        <p:spPr bwMode="auto">
          <a:xfrm>
            <a:off x="0" y="0"/>
            <a:ext cx="9144031" cy="6858000"/>
          </a:xfrm>
          <a:prstGeom prst="rect">
            <a:avLst/>
          </a:prstGeom>
          <a:noFill/>
        </p:spPr>
      </p:pic>
      <p:sp>
        <p:nvSpPr>
          <p:cNvPr id="2051" name="Заголовок 4"/>
          <p:cNvSpPr>
            <a:spLocks noGrp="1"/>
          </p:cNvSpPr>
          <p:nvPr>
            <p:ph type="ctrTitle"/>
          </p:nvPr>
        </p:nvSpPr>
        <p:spPr>
          <a:xfrm>
            <a:off x="4572000" y="1357298"/>
            <a:ext cx="4286280" cy="2071702"/>
          </a:xfrm>
        </p:spPr>
        <p:txBody>
          <a:bodyPr>
            <a:normAutofit fontScale="90000"/>
          </a:bodyPr>
          <a:lstStyle/>
          <a:p>
            <a:pPr algn="l"/>
            <a:r>
              <a:rPr lang="tt-RU" sz="2700" dirty="0" smtClean="0">
                <a:solidFill>
                  <a:srgbClr val="0000FF"/>
                </a:solidFill>
              </a:rPr>
              <a:t/>
            </a:r>
            <a:br>
              <a:rPr lang="tt-RU" sz="2700" dirty="0" smtClean="0">
                <a:solidFill>
                  <a:srgbClr val="0000FF"/>
                </a:solidFill>
              </a:rPr>
            </a:br>
            <a:r>
              <a:rPr lang="tt-RU" sz="2700" dirty="0" smtClean="0">
                <a:solidFill>
                  <a:srgbClr val="0000FF"/>
                </a:solidFill>
              </a:rPr>
              <a:t/>
            </a:r>
            <a:br>
              <a:rPr lang="tt-RU" sz="2700" dirty="0" smtClean="0">
                <a:solidFill>
                  <a:srgbClr val="0000FF"/>
                </a:solidFill>
              </a:rPr>
            </a:br>
            <a:r>
              <a:rPr lang="tt-RU" sz="2700" dirty="0" smtClean="0">
                <a:solidFill>
                  <a:srgbClr val="0000FF"/>
                </a:solidFill>
              </a:rPr>
              <a:t/>
            </a:r>
            <a:br>
              <a:rPr lang="tt-RU" sz="2700" dirty="0" smtClean="0">
                <a:solidFill>
                  <a:srgbClr val="0000FF"/>
                </a:solidFill>
              </a:rPr>
            </a:br>
            <a:r>
              <a:rPr lang="tt-RU" sz="2700" dirty="0" smtClean="0">
                <a:solidFill>
                  <a:srgbClr val="0000FF"/>
                </a:solidFill>
              </a:rPr>
              <a:t>“</a:t>
            </a:r>
            <a:r>
              <a:rPr lang="ru-RU" sz="2400" dirty="0" err="1" smtClean="0"/>
              <a:t>Туган</a:t>
            </a:r>
            <a:r>
              <a:rPr lang="ru-RU" sz="2400" dirty="0" smtClean="0"/>
              <a:t> </a:t>
            </a:r>
            <a:r>
              <a:rPr lang="tt-RU" sz="2400" dirty="0" smtClean="0"/>
              <a:t>җирдән  аермасын </a:t>
            </a:r>
            <a:r>
              <a:rPr lang="tt-RU" sz="2400" dirty="0" smtClean="0"/>
              <a:t>язмышлар”</a:t>
            </a:r>
            <a:r>
              <a:rPr lang="tt-RU" sz="2700" dirty="0" smtClean="0">
                <a:solidFill>
                  <a:srgbClr val="0000FF"/>
                </a:solidFill>
              </a:rPr>
              <a:t/>
            </a:r>
            <a:br>
              <a:rPr lang="tt-RU" sz="2700" dirty="0" smtClean="0">
                <a:solidFill>
                  <a:srgbClr val="0000FF"/>
                </a:solidFill>
              </a:rPr>
            </a:br>
            <a:r>
              <a:rPr lang="ru-RU" sz="3600" b="1" dirty="0" smtClean="0">
                <a:solidFill>
                  <a:schemeClr val="accent6">
                    <a:lumMod val="50000"/>
                  </a:schemeClr>
                </a:solidFill>
                <a:latin typeface="Times New Roman" pitchFamily="18" charset="0"/>
                <a:cs typeface="Times New Roman" pitchFamily="18" charset="0"/>
              </a:rPr>
              <a:t/>
            </a:r>
            <a:br>
              <a:rPr lang="ru-RU" sz="3600" b="1" dirty="0" smtClean="0">
                <a:solidFill>
                  <a:schemeClr val="accent6">
                    <a:lumMod val="50000"/>
                  </a:schemeClr>
                </a:solidFill>
                <a:latin typeface="Times New Roman" pitchFamily="18" charset="0"/>
                <a:cs typeface="Times New Roman" pitchFamily="18" charset="0"/>
              </a:rPr>
            </a:br>
            <a:r>
              <a:rPr lang="tt-RU" sz="2000" dirty="0" smtClean="0">
                <a:solidFill>
                  <a:schemeClr val="accent6">
                    <a:lumMod val="50000"/>
                  </a:schemeClr>
                </a:solidFill>
                <a:latin typeface="Times New Roman" pitchFamily="18" charset="0"/>
                <a:cs typeface="Times New Roman" pitchFamily="18" charset="0"/>
              </a:rPr>
              <a:t>темасына презентация</a:t>
            </a:r>
            <a:r>
              <a:rPr lang="ru-RU" dirty="0" smtClean="0"/>
              <a:t/>
            </a:r>
            <a:br>
              <a:rPr lang="ru-RU" dirty="0" smtClean="0"/>
            </a:br>
            <a:r>
              <a:rPr lang="ru-RU" dirty="0" smtClean="0"/>
              <a:t/>
            </a:r>
            <a:br>
              <a:rPr lang="ru-RU" dirty="0" smtClean="0"/>
            </a:br>
            <a:endParaRPr lang="ru-RU" sz="2800" b="1" dirty="0" smtClean="0">
              <a:solidFill>
                <a:srgbClr val="0000FF"/>
              </a:solidFill>
            </a:endParaRPr>
          </a:p>
        </p:txBody>
      </p:sp>
      <p:sp>
        <p:nvSpPr>
          <p:cNvPr id="2052" name="Rectangle 5"/>
          <p:cNvSpPr>
            <a:spLocks noChangeArrowheads="1"/>
          </p:cNvSpPr>
          <p:nvPr/>
        </p:nvSpPr>
        <p:spPr bwMode="auto">
          <a:xfrm>
            <a:off x="768350" y="4911690"/>
            <a:ext cx="8375650" cy="923330"/>
          </a:xfrm>
          <a:prstGeom prst="rect">
            <a:avLst/>
          </a:prstGeom>
          <a:noFill/>
          <a:ln w="9525">
            <a:noFill/>
            <a:miter lim="800000"/>
            <a:headEnd/>
            <a:tailEnd/>
          </a:ln>
        </p:spPr>
        <p:txBody>
          <a:bodyPr anchor="ctr">
            <a:spAutoFit/>
          </a:bodyPr>
          <a:lstStyle/>
          <a:p>
            <a:pPr>
              <a:tabLst>
                <a:tab pos="3800475" algn="l"/>
              </a:tabLst>
            </a:pPr>
            <a:r>
              <a:rPr lang="tt-RU" b="1" dirty="0" smtClean="0">
                <a:latin typeface="Times New Roman" pitchFamily="18" charset="0"/>
                <a:cs typeface="Times New Roman" pitchFamily="18" charset="0"/>
              </a:rPr>
              <a:t>Секция</a:t>
            </a:r>
            <a:r>
              <a:rPr lang="tt-RU" b="1" dirty="0">
                <a:latin typeface="Times New Roman" pitchFamily="18" charset="0"/>
                <a:cs typeface="Times New Roman" pitchFamily="18" charset="0"/>
              </a:rPr>
              <a:t>: </a:t>
            </a:r>
            <a:r>
              <a:rPr lang="tt-RU" dirty="0">
                <a:latin typeface="Times New Roman" pitchFamily="18" charset="0"/>
                <a:cs typeface="Times New Roman" pitchFamily="18" charset="0"/>
              </a:rPr>
              <a:t>Татар теле </a:t>
            </a:r>
            <a:r>
              <a:rPr lang="tt-RU" b="1" dirty="0" smtClean="0">
                <a:latin typeface="Times New Roman" pitchFamily="18" charset="0"/>
                <a:cs typeface="Times New Roman" pitchFamily="18" charset="0"/>
              </a:rPr>
              <a:t>                                                                           </a:t>
            </a:r>
            <a:endParaRPr lang="ru-RU" b="1" dirty="0" smtClean="0">
              <a:latin typeface="Times New Roman" pitchFamily="18" charset="0"/>
              <a:cs typeface="Times New Roman" pitchFamily="18" charset="0"/>
            </a:endParaRPr>
          </a:p>
          <a:p>
            <a:pPr>
              <a:tabLst>
                <a:tab pos="3800475" algn="l"/>
              </a:tabLst>
            </a:pPr>
            <a:r>
              <a:rPr lang="tt-RU" b="1" dirty="0" smtClean="0">
                <a:latin typeface="Times New Roman" pitchFamily="18" charset="0"/>
                <a:cs typeface="Times New Roman" pitchFamily="18" charset="0"/>
              </a:rPr>
              <a:t>Эшләде</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югары</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tt-RU" dirty="0">
                <a:latin typeface="Times New Roman" pitchFamily="18" charset="0"/>
                <a:cs typeface="Times New Roman" pitchFamily="18" charset="0"/>
              </a:rPr>
              <a:t>категорияле татар                                                                                       </a:t>
            </a:r>
            <a:r>
              <a:rPr lang="tt-RU" dirty="0" smtClean="0">
                <a:latin typeface="Times New Roman" pitchFamily="18" charset="0"/>
                <a:cs typeface="Times New Roman" pitchFamily="18" charset="0"/>
              </a:rPr>
              <a:t> теле </a:t>
            </a:r>
            <a:r>
              <a:rPr lang="tt-RU" dirty="0">
                <a:latin typeface="Times New Roman" pitchFamily="18" charset="0"/>
                <a:cs typeface="Times New Roman" pitchFamily="18" charset="0"/>
              </a:rPr>
              <a:t>һәм әдәбияте укытучысы Баязитова</a:t>
            </a:r>
            <a:r>
              <a:rPr lang="ru-RU" dirty="0">
                <a:latin typeface="Times New Roman" pitchFamily="18" charset="0"/>
                <a:cs typeface="Times New Roman" pitchFamily="18" charset="0"/>
              </a:rPr>
              <a:t> </a:t>
            </a:r>
            <a:r>
              <a:rPr lang="tt-RU" dirty="0">
                <a:latin typeface="Times New Roman" pitchFamily="18" charset="0"/>
                <a:cs typeface="Times New Roman" pitchFamily="18" charset="0"/>
              </a:rPr>
              <a:t>Гөлфинә Фәһим </a:t>
            </a:r>
            <a:r>
              <a:rPr lang="tt-RU" dirty="0" smtClean="0">
                <a:latin typeface="Times New Roman" pitchFamily="18" charset="0"/>
                <a:cs typeface="Times New Roman" pitchFamily="18" charset="0"/>
              </a:rPr>
              <a:t>кызы  </a:t>
            </a:r>
            <a:endParaRPr lang="tt-RU" dirty="0">
              <a:latin typeface="Times New Roman" pitchFamily="18" charset="0"/>
              <a:cs typeface="Times New Roman" pitchFamily="18" charset="0"/>
            </a:endParaRPr>
          </a:p>
        </p:txBody>
      </p:sp>
      <p:sp>
        <p:nvSpPr>
          <p:cNvPr id="2053" name="Rectangle 6"/>
          <p:cNvSpPr>
            <a:spLocks noChangeArrowheads="1"/>
          </p:cNvSpPr>
          <p:nvPr/>
        </p:nvSpPr>
        <p:spPr bwMode="auto">
          <a:xfrm>
            <a:off x="3857620" y="6488668"/>
            <a:ext cx="1467709" cy="369332"/>
          </a:xfrm>
          <a:prstGeom prst="rect">
            <a:avLst/>
          </a:prstGeom>
          <a:noFill/>
          <a:ln w="9525">
            <a:noFill/>
            <a:miter lim="800000"/>
            <a:headEnd/>
            <a:tailEnd/>
          </a:ln>
        </p:spPr>
        <p:txBody>
          <a:bodyPr wrap="none" anchor="ctr">
            <a:spAutoFit/>
          </a:bodyPr>
          <a:lstStyle/>
          <a:p>
            <a:pPr eaLnBrk="0" hangingPunct="0"/>
            <a:r>
              <a:rPr lang="tt-RU" dirty="0">
                <a:latin typeface="Times New Roman" pitchFamily="18" charset="0"/>
                <a:cs typeface="Times New Roman" pitchFamily="18" charset="0"/>
              </a:rPr>
              <a:t>КАЗАН </a:t>
            </a:r>
            <a:r>
              <a:rPr lang="tt-RU" dirty="0" smtClean="0">
                <a:latin typeface="Times New Roman" pitchFamily="18" charset="0"/>
                <a:cs typeface="Times New Roman" pitchFamily="18" charset="0"/>
              </a:rPr>
              <a:t>2018</a:t>
            </a:r>
            <a:endParaRPr lang="ru-RU" dirty="0">
              <a:latin typeface="Times New Roman" pitchFamily="18" charset="0"/>
              <a:cs typeface="Times New Roman" pitchFamily="18" charset="0"/>
            </a:endParaRPr>
          </a:p>
        </p:txBody>
      </p:sp>
      <p:pic>
        <p:nvPicPr>
          <p:cNvPr id="23554" name="Picture 2" descr="http://matbugat.ru/pics/news/news_15680.jpg"/>
          <p:cNvPicPr>
            <a:picLocks noChangeAspect="1" noChangeArrowheads="1"/>
          </p:cNvPicPr>
          <p:nvPr/>
        </p:nvPicPr>
        <p:blipFill>
          <a:blip r:embed="rId3" cstate="print"/>
          <a:srcRect/>
          <a:stretch>
            <a:fillRect/>
          </a:stretch>
        </p:blipFill>
        <p:spPr bwMode="auto">
          <a:xfrm>
            <a:off x="971600" y="1052736"/>
            <a:ext cx="2880320" cy="2741290"/>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дик\Documents\Для презентации\spring-flowers.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7" name="Скругленный прямоугольник 6"/>
          <p:cNvSpPr/>
          <p:nvPr/>
        </p:nvSpPr>
        <p:spPr>
          <a:xfrm>
            <a:off x="714348" y="214290"/>
            <a:ext cx="7286676" cy="1785950"/>
          </a:xfrm>
          <a:prstGeom prst="roundRect">
            <a:avLst/>
          </a:prstGeom>
          <a:solidFill>
            <a:schemeClr val="accent6">
              <a:lumMod val="60000"/>
              <a:lumOff val="40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title"/>
          </p:nvPr>
        </p:nvSpPr>
        <p:spPr/>
        <p:txBody>
          <a:bodyPr>
            <a:normAutofit/>
          </a:bodyPr>
          <a:lstStyle/>
          <a:p>
            <a:r>
              <a:rPr lang="ru-RU" sz="2400" b="1" dirty="0" smtClean="0">
                <a:solidFill>
                  <a:schemeClr val="bg1"/>
                </a:solidFill>
                <a:latin typeface="Times New Roman" pitchFamily="16" charset="0"/>
                <a:cs typeface="Times New Roman" pitchFamily="16" charset="0"/>
              </a:rPr>
              <a:t>А.Г</a:t>
            </a:r>
            <a:r>
              <a:rPr lang="tt-RU" sz="2400" dirty="0" smtClean="0"/>
              <a:t>Аяз аганың  тормышында  иң аянычлы чор- </a:t>
            </a:r>
            <a:br>
              <a:rPr lang="tt-RU" sz="2400" dirty="0" smtClean="0"/>
            </a:br>
            <a:r>
              <a:rPr lang="tt-RU" sz="2400" dirty="0" smtClean="0"/>
              <a:t>ул 1950-1955 еллар</a:t>
            </a:r>
            <a:endParaRPr lang="ru-RU" sz="2400" dirty="0"/>
          </a:p>
        </p:txBody>
      </p:sp>
      <p:sp>
        <p:nvSpPr>
          <p:cNvPr id="9" name="Содержимое 8"/>
          <p:cNvSpPr>
            <a:spLocks noGrp="1"/>
          </p:cNvSpPr>
          <p:nvPr>
            <p:ph sz="half" idx="2"/>
          </p:nvPr>
        </p:nvSpPr>
        <p:spPr>
          <a:xfrm>
            <a:off x="4644008" y="1628800"/>
            <a:ext cx="4038600" cy="4525963"/>
          </a:xfrm>
        </p:spPr>
        <p:txBody>
          <a:bodyPr>
            <a:normAutofit fontScale="92500" lnSpcReduction="10000"/>
          </a:bodyPr>
          <a:lstStyle/>
          <a:p>
            <a:endParaRPr lang="tt-RU" dirty="0" smtClean="0"/>
          </a:p>
          <a:p>
            <a:r>
              <a:rPr lang="tt-RU" dirty="0" smtClean="0"/>
              <a:t>Бу елларны язучы Казахстан далаларында, Сталин    концлагерьларында уздырырга мәҗбүр була. Ни өчен? Бары тик әсәрләрендә чагылган, шул чор режимына бик үк  туры килеп бетмәгән үткен үткен  фикерләре өчен.</a:t>
            </a:r>
            <a:endParaRPr lang="ru-RU" dirty="0"/>
          </a:p>
        </p:txBody>
      </p:sp>
      <p:pic>
        <p:nvPicPr>
          <p:cNvPr id="11" name="Picture 1"/>
          <p:cNvPicPr>
            <a:picLocks noGrp="1" noChangeAspect="1" noChangeArrowheads="1"/>
          </p:cNvPicPr>
          <p:nvPr>
            <p:ph sz="half" idx="1"/>
          </p:nvPr>
        </p:nvPicPr>
        <p:blipFill>
          <a:blip r:embed="rId3" cstate="print"/>
          <a:srcRect/>
          <a:stretch>
            <a:fillRect/>
          </a:stretch>
        </p:blipFill>
        <p:spPr bwMode="auto">
          <a:xfrm>
            <a:off x="457200" y="2253490"/>
            <a:ext cx="4038600" cy="3219382"/>
          </a:xfrm>
          <a:prstGeom prst="rect">
            <a:avLst/>
          </a:prstGeom>
          <a:noFill/>
          <a:ln w="9525">
            <a:noFill/>
            <a:round/>
            <a:headEnd/>
            <a:tailEnd/>
          </a:ln>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85720" y="285728"/>
            <a:ext cx="8472518" cy="1143000"/>
          </a:xfrm>
        </p:spPr>
        <p:txBody>
          <a:bodyPr>
            <a:noAutofit/>
          </a:bodyPr>
          <a:lstStyle/>
          <a:p>
            <a:r>
              <a:rPr lang="tt-RU" sz="2400" dirty="0" smtClean="0">
                <a:solidFill>
                  <a:schemeClr val="accent6">
                    <a:lumMod val="50000"/>
                  </a:schemeClr>
                </a:solidFill>
                <a:latin typeface="Times New Roman" pitchFamily="18" charset="0"/>
                <a:cs typeface="Times New Roman" pitchFamily="18" charset="0"/>
              </a:rPr>
              <a:t>Гаилә фотосы</a:t>
            </a:r>
            <a:endParaRPr lang="ru-RU" sz="2400" dirty="0">
              <a:solidFill>
                <a:schemeClr val="accent6">
                  <a:lumMod val="50000"/>
                </a:schemeClr>
              </a:solidFill>
              <a:latin typeface="Times New Roman" pitchFamily="18" charset="0"/>
              <a:cs typeface="Times New Roman" pitchFamily="18" charset="0"/>
            </a:endParaRPr>
          </a:p>
        </p:txBody>
      </p:sp>
      <p:sp>
        <p:nvSpPr>
          <p:cNvPr id="7" name="Скругленный прямоугольник 6"/>
          <p:cNvSpPr/>
          <p:nvPr/>
        </p:nvSpPr>
        <p:spPr>
          <a:xfrm>
            <a:off x="357158" y="332656"/>
            <a:ext cx="8286808" cy="792088"/>
          </a:xfrm>
          <a:prstGeom prst="roundRect">
            <a:avLst/>
          </a:prstGeom>
          <a:solidFill>
            <a:schemeClr val="accent6">
              <a:lumMod val="60000"/>
              <a:lumOff val="40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одержимое 10"/>
          <p:cNvSpPr>
            <a:spLocks noGrp="1"/>
          </p:cNvSpPr>
          <p:nvPr>
            <p:ph sz="half" idx="2"/>
          </p:nvPr>
        </p:nvSpPr>
        <p:spPr/>
        <p:txBody>
          <a:bodyPr>
            <a:normAutofit fontScale="92500" lnSpcReduction="20000"/>
          </a:bodyPr>
          <a:lstStyle/>
          <a:p>
            <a:r>
              <a:rPr lang="ru-RU" b="1" dirty="0" err="1" smtClean="0">
                <a:solidFill>
                  <a:srgbClr val="FF0000"/>
                </a:solidFill>
                <a:latin typeface="Times New Roman" pitchFamily="16" charset="0"/>
                <a:cs typeface="Times New Roman" pitchFamily="16" charset="0"/>
              </a:rPr>
              <a:t>Язучы</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буларак</a:t>
            </a:r>
            <a:r>
              <a:rPr lang="ru-RU" b="1" dirty="0" smtClean="0">
                <a:solidFill>
                  <a:srgbClr val="FF0000"/>
                </a:solidFill>
                <a:latin typeface="Times New Roman" pitchFamily="16" charset="0"/>
                <a:cs typeface="Times New Roman" pitchFamily="16" charset="0"/>
              </a:rPr>
              <a:t> та, </a:t>
            </a:r>
            <a:r>
              <a:rPr lang="ru-RU" b="1" dirty="0" err="1" smtClean="0">
                <a:solidFill>
                  <a:srgbClr val="FF0000"/>
                </a:solidFill>
                <a:latin typeface="Times New Roman" pitchFamily="16" charset="0"/>
                <a:cs typeface="Times New Roman" pitchFamily="16" charset="0"/>
              </a:rPr>
              <a:t>гаилә башлыгы</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буларак</a:t>
            </a:r>
            <a:r>
              <a:rPr lang="ru-RU" b="1" dirty="0" smtClean="0">
                <a:solidFill>
                  <a:srgbClr val="FF0000"/>
                </a:solidFill>
                <a:latin typeface="Times New Roman" pitchFamily="16" charset="0"/>
                <a:cs typeface="Times New Roman" pitchFamily="16" charset="0"/>
              </a:rPr>
              <a:t> та </a:t>
            </a:r>
            <a:r>
              <a:rPr lang="ru-RU" b="1" dirty="0" err="1" smtClean="0">
                <a:solidFill>
                  <a:srgbClr val="FF0000"/>
                </a:solidFill>
                <a:latin typeface="Times New Roman" pitchFamily="16" charset="0"/>
                <a:cs typeface="Times New Roman" pitchFamily="16" charset="0"/>
              </a:rPr>
              <a:t>Аяз</a:t>
            </a:r>
            <a:r>
              <a:rPr lang="ru-RU" b="1" dirty="0" smtClean="0">
                <a:solidFill>
                  <a:srgbClr val="FF0000"/>
                </a:solidFill>
                <a:latin typeface="Times New Roman" pitchFamily="16" charset="0"/>
                <a:cs typeface="Times New Roman" pitchFamily="16" charset="0"/>
              </a:rPr>
              <a:t> ага </a:t>
            </a:r>
            <a:r>
              <a:rPr lang="ru-RU" b="1" dirty="0" err="1" smtClean="0">
                <a:solidFill>
                  <a:srgbClr val="FF0000"/>
                </a:solidFill>
                <a:latin typeface="Times New Roman" pitchFamily="16" charset="0"/>
                <a:cs typeface="Times New Roman" pitchFamily="16" charset="0"/>
              </a:rPr>
              <a:t>бәхетле иде</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Алар</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Нәкыя апа</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белән өч гөрнәдир егет</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үстергәннәр.</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Аларның </a:t>
            </a:r>
            <a:r>
              <a:rPr lang="ru-RU" b="1" dirty="0" smtClean="0">
                <a:solidFill>
                  <a:srgbClr val="FF0000"/>
                </a:solidFill>
                <a:latin typeface="Times New Roman" pitchFamily="16" charset="0"/>
                <a:cs typeface="Times New Roman" pitchFamily="16" charset="0"/>
              </a:rPr>
              <a:t>берсе - </a:t>
            </a:r>
            <a:r>
              <a:rPr lang="ru-RU" b="1" dirty="0" err="1" smtClean="0">
                <a:solidFill>
                  <a:srgbClr val="FF0000"/>
                </a:solidFill>
                <a:latin typeface="Times New Roman" pitchFamily="16" charset="0"/>
                <a:cs typeface="Times New Roman" pitchFamily="16" charset="0"/>
              </a:rPr>
              <a:t>галим</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Искәндәр Гыйләҗев</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икенчесе</a:t>
            </a:r>
            <a:r>
              <a:rPr lang="ru-RU" b="1" dirty="0" smtClean="0">
                <a:solidFill>
                  <a:srgbClr val="FF0000"/>
                </a:solidFill>
                <a:latin typeface="Times New Roman" pitchFamily="16" charset="0"/>
                <a:cs typeface="Times New Roman" pitchFamily="16" charset="0"/>
              </a:rPr>
              <a:t>  - драматург </a:t>
            </a:r>
            <a:r>
              <a:rPr lang="ru-RU" b="1" dirty="0" err="1" smtClean="0">
                <a:solidFill>
                  <a:srgbClr val="FF0000"/>
                </a:solidFill>
                <a:latin typeface="Times New Roman" pitchFamily="16" charset="0"/>
                <a:cs typeface="Times New Roman" pitchFamily="16" charset="0"/>
              </a:rPr>
              <a:t>Мансур</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Гыйләҗев</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өченчесе </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малтабар</a:t>
            </a:r>
            <a:r>
              <a:rPr lang="ru-RU" b="1" dirty="0" smtClean="0">
                <a:solidFill>
                  <a:srgbClr val="FF0000"/>
                </a:solidFill>
                <a:latin typeface="Times New Roman" pitchFamily="16" charset="0"/>
                <a:cs typeface="Times New Roman" pitchFamily="16" charset="0"/>
              </a:rPr>
              <a:t>  - </a:t>
            </a:r>
            <a:r>
              <a:rPr lang="ru-RU" b="1" dirty="0" err="1" smtClean="0">
                <a:solidFill>
                  <a:srgbClr val="FF0000"/>
                </a:solidFill>
                <a:latin typeface="Times New Roman" pitchFamily="16" charset="0"/>
                <a:cs typeface="Times New Roman" pitchFamily="16" charset="0"/>
              </a:rPr>
              <a:t>Рәшат Гыйләҗев</a:t>
            </a:r>
            <a:endParaRPr lang="ru-RU" dirty="0"/>
          </a:p>
        </p:txBody>
      </p:sp>
      <p:pic>
        <p:nvPicPr>
          <p:cNvPr id="12" name="Picture 1"/>
          <p:cNvPicPr>
            <a:picLocks noGrp="1" noChangeAspect="1" noChangeArrowheads="1"/>
          </p:cNvPicPr>
          <p:nvPr>
            <p:ph sz="half" idx="1"/>
          </p:nvPr>
        </p:nvPicPr>
        <p:blipFill>
          <a:blip r:embed="rId2" cstate="print"/>
          <a:srcRect/>
          <a:stretch>
            <a:fillRect/>
          </a:stretch>
        </p:blipFill>
        <p:spPr bwMode="auto">
          <a:xfrm>
            <a:off x="539552" y="1196752"/>
            <a:ext cx="3960440" cy="2808312"/>
          </a:xfrm>
          <a:prstGeom prst="rect">
            <a:avLst/>
          </a:prstGeom>
          <a:noFill/>
          <a:ln w="9525">
            <a:noFill/>
            <a:round/>
            <a:headEnd/>
            <a:tailEnd/>
          </a:ln>
        </p:spPr>
      </p:pic>
      <p:pic>
        <p:nvPicPr>
          <p:cNvPr id="8" name="Picture 2" descr="Картинки по запросу А. Гыйләҗев фотолары"/>
          <p:cNvPicPr>
            <a:picLocks noChangeAspect="1" noChangeArrowheads="1"/>
          </p:cNvPicPr>
          <p:nvPr/>
        </p:nvPicPr>
        <p:blipFill>
          <a:blip r:embed="rId3" cstate="print"/>
          <a:srcRect/>
          <a:stretch>
            <a:fillRect/>
          </a:stretch>
        </p:blipFill>
        <p:spPr bwMode="auto">
          <a:xfrm>
            <a:off x="395536" y="4077072"/>
            <a:ext cx="3984377" cy="2549475"/>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5"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6" dur="1000" fill="hold"/>
                                        <p:tgtEl>
                                          <p:spTgt spid="7"/>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дик\Documents\Для презентации\spring-flowers.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7" name="Скругленный прямоугольник 6"/>
          <p:cNvSpPr/>
          <p:nvPr/>
        </p:nvSpPr>
        <p:spPr>
          <a:xfrm>
            <a:off x="714348" y="214290"/>
            <a:ext cx="7286676" cy="1785950"/>
          </a:xfrm>
          <a:prstGeom prst="roundRect">
            <a:avLst/>
          </a:prstGeom>
          <a:solidFill>
            <a:schemeClr val="accent6">
              <a:lumMod val="60000"/>
              <a:lumOff val="40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title"/>
          </p:nvPr>
        </p:nvSpPr>
        <p:spPr/>
        <p:txBody>
          <a:bodyPr>
            <a:normAutofit fontScale="90000"/>
          </a:bodyPr>
          <a:lstStyle/>
          <a:p>
            <a:pPr marL="391686" indent="-293764">
              <a:spcAft>
                <a:spcPts val="1293"/>
              </a:spcAft>
              <a:tabLst>
                <a:tab pos="656650" algn="l"/>
                <a:tab pos="1313299" algn="l"/>
                <a:tab pos="1969949" algn="l"/>
                <a:tab pos="2626599" algn="l"/>
                <a:tab pos="3283248" algn="l"/>
              </a:tabLst>
            </a:pPr>
            <a:r>
              <a:rPr lang="tt-RU" sz="2400" dirty="0" smtClean="0"/>
              <a:t>.</a:t>
            </a:r>
            <a:br>
              <a:rPr lang="tt-RU" sz="2400" dirty="0" smtClean="0"/>
            </a:br>
            <a:r>
              <a:rPr lang="tt-RU" sz="2400" dirty="0" smtClean="0"/>
              <a:t/>
            </a:r>
            <a:br>
              <a:rPr lang="tt-RU" sz="2400" dirty="0" smtClean="0"/>
            </a:br>
            <a:r>
              <a:rPr lang="tt-RU" sz="2400" dirty="0" smtClean="0"/>
              <a:t/>
            </a:r>
            <a:br>
              <a:rPr lang="tt-RU" sz="2400" dirty="0" smtClean="0"/>
            </a:br>
            <a:r>
              <a:rPr lang="tt-RU" sz="2400" dirty="0" smtClean="0"/>
              <a:t> </a:t>
            </a:r>
            <a:r>
              <a:rPr lang="ru-RU" sz="3600" b="1" dirty="0" err="1" smtClean="0">
                <a:solidFill>
                  <a:srgbClr val="FF0000"/>
                </a:solidFill>
                <a:latin typeface="Times New Roman" pitchFamily="16" charset="0"/>
                <a:cs typeface="Times New Roman" pitchFamily="16" charset="0"/>
              </a:rPr>
              <a:t>А.Гыйләҗевнең    уллары</a:t>
            </a:r>
            <a:r>
              <a:rPr lang="ru-RU" sz="3600" b="1" dirty="0" smtClean="0">
                <a:solidFill>
                  <a:srgbClr val="FF0000"/>
                </a:solidFill>
                <a:latin typeface="Times New Roman" pitchFamily="16" charset="0"/>
                <a:cs typeface="Times New Roman" pitchFamily="16" charset="0"/>
              </a:rPr>
              <a:t> -(</a:t>
            </a:r>
            <a:r>
              <a:rPr lang="ru-RU" sz="3600" b="1" dirty="0" err="1" smtClean="0">
                <a:solidFill>
                  <a:srgbClr val="FF0000"/>
                </a:solidFill>
                <a:latin typeface="Times New Roman" pitchFamily="16" charset="0"/>
                <a:cs typeface="Times New Roman" pitchFamily="16" charset="0"/>
              </a:rPr>
              <a:t>сулдан</a:t>
            </a:r>
            <a:r>
              <a:rPr lang="ru-RU" sz="3600" b="1" dirty="0" smtClean="0">
                <a:solidFill>
                  <a:srgbClr val="FF0000"/>
                </a:solidFill>
                <a:latin typeface="Times New Roman" pitchFamily="16" charset="0"/>
                <a:cs typeface="Times New Roman" pitchFamily="16" charset="0"/>
              </a:rPr>
              <a:t>)</a:t>
            </a:r>
            <a:r>
              <a:rPr lang="ru-RU" sz="3600" b="1" dirty="0" err="1" smtClean="0">
                <a:solidFill>
                  <a:srgbClr val="FF0000"/>
                </a:solidFill>
                <a:latin typeface="Times New Roman" pitchFamily="16" charset="0"/>
                <a:cs typeface="Times New Roman" pitchFamily="16" charset="0"/>
              </a:rPr>
              <a:t>Рашат</a:t>
            </a:r>
            <a:r>
              <a:rPr lang="ru-RU" sz="3600" b="1" dirty="0" smtClean="0">
                <a:solidFill>
                  <a:srgbClr val="FF0000"/>
                </a:solidFill>
                <a:latin typeface="Times New Roman" pitchFamily="16" charset="0"/>
                <a:cs typeface="Times New Roman" pitchFamily="16" charset="0"/>
              </a:rPr>
              <a:t>,</a:t>
            </a:r>
            <a:br>
              <a:rPr lang="ru-RU" sz="3600" b="1" dirty="0" smtClean="0">
                <a:solidFill>
                  <a:srgbClr val="FF0000"/>
                </a:solidFill>
                <a:latin typeface="Times New Roman" pitchFamily="16" charset="0"/>
                <a:cs typeface="Times New Roman" pitchFamily="16" charset="0"/>
              </a:rPr>
            </a:br>
            <a:r>
              <a:rPr lang="ru-RU" sz="3600" b="1" dirty="0" err="1" smtClean="0">
                <a:solidFill>
                  <a:srgbClr val="FF0000"/>
                </a:solidFill>
                <a:latin typeface="Times New Roman" pitchFamily="16" charset="0"/>
                <a:cs typeface="Times New Roman" pitchFamily="16" charset="0"/>
              </a:rPr>
              <a:t>Мансур</a:t>
            </a:r>
            <a:r>
              <a:rPr lang="ru-RU" sz="3600" b="1" dirty="0" smtClean="0">
                <a:solidFill>
                  <a:srgbClr val="FF0000"/>
                </a:solidFill>
                <a:latin typeface="Times New Roman" pitchFamily="16" charset="0"/>
                <a:cs typeface="Times New Roman" pitchFamily="16" charset="0"/>
              </a:rPr>
              <a:t>,  </a:t>
            </a:r>
            <a:r>
              <a:rPr lang="ru-RU" sz="3600" b="1" dirty="0" err="1" smtClean="0">
                <a:solidFill>
                  <a:srgbClr val="FF0000"/>
                </a:solidFill>
                <a:latin typeface="Times New Roman" pitchFamily="16" charset="0"/>
                <a:cs typeface="Times New Roman" pitchFamily="16" charset="0"/>
              </a:rPr>
              <a:t>Искәндәр</a:t>
            </a:r>
            <a:r>
              <a:rPr lang="ru-RU" sz="2400" b="1" dirty="0" err="1" smtClean="0">
                <a:solidFill>
                  <a:srgbClr val="FF0000"/>
                </a:solidFill>
                <a:latin typeface="Times New Roman" pitchFamily="16" charset="0"/>
                <a:cs typeface="Times New Roman" pitchFamily="16" charset="0"/>
              </a:rPr>
              <a:t>.</a:t>
            </a:r>
            <a:r>
              <a:rPr lang="ru-RU" sz="2400" b="1" dirty="0" smtClean="0">
                <a:solidFill>
                  <a:srgbClr val="FF0000"/>
                </a:solidFill>
                <a:latin typeface="Times New Roman" pitchFamily="16" charset="0"/>
                <a:cs typeface="Times New Roman" pitchFamily="16" charset="0"/>
              </a:rPr>
              <a:t/>
            </a:r>
            <a:br>
              <a:rPr lang="ru-RU" sz="2400" b="1" dirty="0" smtClean="0">
                <a:solidFill>
                  <a:srgbClr val="FF0000"/>
                </a:solidFill>
                <a:latin typeface="Times New Roman" pitchFamily="16" charset="0"/>
                <a:cs typeface="Times New Roman" pitchFamily="16" charset="0"/>
              </a:rPr>
            </a:br>
            <a:r>
              <a:rPr lang="en-US" sz="2400" dirty="0" smtClean="0"/>
              <a:t/>
            </a:r>
            <a:br>
              <a:rPr lang="en-US" sz="2400" dirty="0" smtClean="0"/>
            </a:br>
            <a:endParaRPr lang="ru-RU" sz="2400" dirty="0"/>
          </a:p>
        </p:txBody>
      </p:sp>
      <p:sp>
        <p:nvSpPr>
          <p:cNvPr id="8" name="Содержимое 7"/>
          <p:cNvSpPr>
            <a:spLocks noGrp="1"/>
          </p:cNvSpPr>
          <p:nvPr>
            <p:ph idx="1"/>
          </p:nvPr>
        </p:nvSpPr>
        <p:spPr>
          <a:xfrm>
            <a:off x="5148064" y="1600200"/>
            <a:ext cx="3538736" cy="4525963"/>
          </a:xfrm>
        </p:spPr>
        <p:txBody>
          <a:bodyPr>
            <a:normAutofit fontScale="92500" lnSpcReduction="10000"/>
          </a:bodyPr>
          <a:lstStyle/>
          <a:p>
            <a:endParaRPr lang="tt-RU" dirty="0" smtClean="0"/>
          </a:p>
          <a:p>
            <a:r>
              <a:rPr lang="tt-RU" dirty="0" smtClean="0"/>
              <a:t> ““Мин татар дөньясына өч татар үстереп         бирдем.</a:t>
            </a:r>
            <a:br>
              <a:rPr lang="tt-RU" dirty="0" smtClean="0"/>
            </a:br>
            <a:r>
              <a:rPr lang="tt-RU" dirty="0" smtClean="0"/>
              <a:t> Киленнәрем дә татарлар, оныкларым да татар булыр”</a:t>
            </a:r>
            <a:br>
              <a:rPr lang="tt-RU" dirty="0" smtClean="0"/>
            </a:br>
            <a:r>
              <a:rPr lang="tt-RU" dirty="0" smtClean="0"/>
              <a:t>       А.Гыйләҗев</a:t>
            </a:r>
            <a:endParaRPr lang="ru-RU" dirty="0"/>
          </a:p>
        </p:txBody>
      </p:sp>
      <p:pic>
        <p:nvPicPr>
          <p:cNvPr id="6" name="Picture 1"/>
          <p:cNvPicPr>
            <a:picLocks noChangeAspect="1" noChangeArrowheads="1"/>
          </p:cNvPicPr>
          <p:nvPr/>
        </p:nvPicPr>
        <p:blipFill>
          <a:blip r:embed="rId3" cstate="print"/>
          <a:srcRect/>
          <a:stretch>
            <a:fillRect/>
          </a:stretch>
        </p:blipFill>
        <p:spPr bwMode="auto">
          <a:xfrm>
            <a:off x="683568" y="2204864"/>
            <a:ext cx="3888432" cy="4270044"/>
          </a:xfrm>
          <a:prstGeom prst="rect">
            <a:avLst/>
          </a:prstGeom>
          <a:noFill/>
          <a:ln w="9525">
            <a:noFill/>
            <a:round/>
            <a:headEnd/>
            <a:tailEnd/>
          </a:ln>
        </p:spPr>
      </p:pic>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t-RU" sz="1400" b="0" i="0" u="none" strike="noStrike" cap="none" normalizeH="0" baseline="0" smtClean="0">
                <a:ln>
                  <a:noFill/>
                </a:ln>
                <a:solidFill>
                  <a:schemeClr val="tx1"/>
                </a:solidFill>
                <a:effectLst/>
                <a:latin typeface="Calibri"/>
                <a:ea typeface="Calibri" pitchFamily="34" charset="0"/>
                <a:cs typeface="Times New Roman" pitchFamily="18" charset="0"/>
              </a:rPr>
              <a:t>–</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4" tooltip="&quot;Өч аршин җир&quot; (мондый бит юк)"/>
              </a:rPr>
              <a:t>"Өч аршын җир"</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5" tooltip="1962 ел"/>
              </a:rPr>
              <a:t>1962 ел</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6" tooltip="&quot;Зәй энҗеләре&quot; (мондый бит юк)"/>
              </a:rPr>
              <a:t>"Зәй энҗеләре"</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7" tooltip="1963 ел"/>
              </a:rPr>
              <a:t>1963 ел</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8" tooltip="&quot;Урталыкта&quot; (мондый бит юк)"/>
              </a:rPr>
              <a:t>"Урталыкта"</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9" tooltip="1969 ел"/>
              </a:rPr>
              <a:t>1969 ел</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10" tooltip="&quot;Язгы кәрваннар&quot; (мондый бит юк)"/>
              </a:rPr>
              <a:t>"Язгы кәрваннар"</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11" tooltip="1972 ел"/>
              </a:rPr>
              <a:t>1972 ел</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12" tooltip="&quot;Мәхәббәт һәм нәфрәт турында хикәят&quot; (мондый бит юк)"/>
              </a:rPr>
              <a:t>"Мәхәббәт һәм нәфрәт турында хикәят"</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13" tooltip="1973 ел"/>
              </a:rPr>
              <a:t>1973 ел</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14" tooltip="&quot;Җомга көн кич белән&quot;"/>
              </a:rPr>
              <a:t>"Җомга көн кич белән"</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15" tooltip="1979 ел"/>
              </a:rPr>
              <a:t>1979 ел</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16" tooltip="&quot;Әтәч менгән читәнгә&quot; (мондый бит юк)"/>
              </a:rPr>
              <a:t>"Әтәч менгән читәнгә"</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15" tooltip="1979 ел"/>
              </a:rPr>
              <a:t>1979 ел</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
            </a:r>
            <a:r>
              <a:rPr kumimoji="0" lang="tt-RU"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hlinkClick r:id="rId17" tooltip="1980 ел"/>
              </a:rPr>
              <a:t>1980 ел</a:t>
            </a:r>
            <a:endParaRPr kumimoji="0" lang="tt-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Радик\Documents\Для презентации\spring-flow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332656"/>
            <a:ext cx="8229600" cy="216024"/>
          </a:xfrm>
        </p:spPr>
        <p:txBody>
          <a:bodyPr>
            <a:noAutofit/>
          </a:bodyPr>
          <a:lstStyle/>
          <a:p>
            <a:r>
              <a:rPr lang="tt-RU" sz="4000" dirty="0" smtClean="0"/>
              <a:t>”Әсәрләре</a:t>
            </a:r>
            <a:endParaRPr lang="ru-RU" sz="4000" b="1" dirty="0">
              <a:solidFill>
                <a:schemeClr val="accent6">
                  <a:lumMod val="50000"/>
                </a:schemeClr>
              </a:solidFill>
              <a:latin typeface="Times New Roman" pitchFamily="18" charset="0"/>
              <a:cs typeface="Times New Roman" pitchFamily="18" charset="0"/>
            </a:endParaRPr>
          </a:p>
        </p:txBody>
      </p:sp>
      <p:sp>
        <p:nvSpPr>
          <p:cNvPr id="9" name="Содержимое 8"/>
          <p:cNvSpPr>
            <a:spLocks noGrp="1"/>
          </p:cNvSpPr>
          <p:nvPr>
            <p:ph idx="1"/>
          </p:nvPr>
        </p:nvSpPr>
        <p:spPr/>
        <p:txBody>
          <a:bodyPr/>
          <a:lstStyle/>
          <a:p>
            <a:r>
              <a:rPr lang="tt-RU" dirty="0" smtClean="0"/>
              <a:t>– </a:t>
            </a:r>
            <a:r>
              <a:rPr lang="tt-RU" u="sng" dirty="0" smtClean="0">
                <a:hlinkClick r:id="rId3" tooltip="&quot;Өч аршин җир&quot; (мондый бит юк)"/>
              </a:rPr>
              <a:t>"Өч аршын җир"</a:t>
            </a:r>
            <a:r>
              <a:rPr lang="tt-RU" dirty="0" smtClean="0"/>
              <a:t> (</a:t>
            </a:r>
            <a:r>
              <a:rPr lang="tt-RU" u="sng" dirty="0" smtClean="0">
                <a:hlinkClick r:id="rId4" tooltip="1962 ел"/>
              </a:rPr>
              <a:t>1962 ел</a:t>
            </a:r>
            <a:r>
              <a:rPr lang="tt-RU" dirty="0" smtClean="0"/>
              <a:t>),</a:t>
            </a:r>
          </a:p>
          <a:p>
            <a:r>
              <a:rPr lang="tt-RU" dirty="0" smtClean="0"/>
              <a:t>  </a:t>
            </a:r>
            <a:r>
              <a:rPr lang="tt-RU" u="sng" dirty="0" smtClean="0">
                <a:hlinkClick r:id="rId5" tooltip="&quot;Зәй энҗеләре&quot; (мондый бит юк)"/>
              </a:rPr>
              <a:t>"Зәй энҗеләре"</a:t>
            </a:r>
            <a:r>
              <a:rPr lang="tt-RU" dirty="0" smtClean="0"/>
              <a:t> (</a:t>
            </a:r>
            <a:r>
              <a:rPr lang="tt-RU" u="sng" dirty="0" smtClean="0">
                <a:hlinkClick r:id="rId6" tooltip="1963 ел"/>
              </a:rPr>
              <a:t>1963 ел</a:t>
            </a:r>
            <a:r>
              <a:rPr lang="tt-RU" dirty="0" smtClean="0"/>
              <a:t>),   </a:t>
            </a:r>
            <a:r>
              <a:rPr lang="tt-RU" u="sng" dirty="0" smtClean="0">
                <a:hlinkClick r:id="rId7" tooltip="&quot;Урталыкта&quot; (мондый бит юк)"/>
              </a:rPr>
              <a:t>"Урталыкта"</a:t>
            </a:r>
            <a:r>
              <a:rPr lang="tt-RU" dirty="0" smtClean="0"/>
              <a:t>(</a:t>
            </a:r>
            <a:r>
              <a:rPr lang="tt-RU" u="sng" dirty="0" smtClean="0">
                <a:hlinkClick r:id="rId8" tooltip="1969 ел"/>
              </a:rPr>
              <a:t>1969 ел</a:t>
            </a:r>
            <a:r>
              <a:rPr lang="tt-RU" dirty="0" smtClean="0"/>
              <a:t>), </a:t>
            </a:r>
          </a:p>
          <a:p>
            <a:r>
              <a:rPr lang="tt-RU" u="sng" dirty="0" smtClean="0">
                <a:hlinkClick r:id="rId9" tooltip="&quot;Язгы кәрваннар&quot; (мондый бит юк)"/>
              </a:rPr>
              <a:t>"Язгы кәрваннар"</a:t>
            </a:r>
            <a:r>
              <a:rPr lang="tt-RU" dirty="0" smtClean="0"/>
              <a:t>(</a:t>
            </a:r>
            <a:r>
              <a:rPr lang="tt-RU" u="sng" dirty="0" smtClean="0">
                <a:hlinkClick r:id="rId10" tooltip="1972 ел"/>
              </a:rPr>
              <a:t>1972 ел</a:t>
            </a:r>
            <a:r>
              <a:rPr lang="tt-RU" dirty="0" smtClean="0"/>
              <a:t>), </a:t>
            </a:r>
          </a:p>
          <a:p>
            <a:r>
              <a:rPr lang="tt-RU" u="sng" dirty="0" smtClean="0">
                <a:hlinkClick r:id="rId11" tooltip="&quot;Мәхәббәт һәм нәфрәт турында хикәят&quot; (мондый бит юк)"/>
              </a:rPr>
              <a:t>"Мәхәббәт һәм нәфрәт турында хикәят"</a:t>
            </a:r>
            <a:r>
              <a:rPr lang="tt-RU" dirty="0" smtClean="0"/>
              <a:t> (</a:t>
            </a:r>
            <a:r>
              <a:rPr lang="tt-RU" u="sng" dirty="0" smtClean="0">
                <a:hlinkClick r:id="rId12" tooltip="1973 ел"/>
              </a:rPr>
              <a:t>1973 ел</a:t>
            </a:r>
            <a:r>
              <a:rPr lang="tt-RU" dirty="0" smtClean="0"/>
              <a:t>), </a:t>
            </a:r>
          </a:p>
          <a:p>
            <a:r>
              <a:rPr lang="tt-RU" u="sng" dirty="0" smtClean="0">
                <a:hlinkClick r:id="rId13" tooltip="&quot;Җомга көн кич белән&quot;"/>
              </a:rPr>
              <a:t>"Җомга көн кич белән"</a:t>
            </a:r>
            <a:r>
              <a:rPr lang="tt-RU" dirty="0" smtClean="0"/>
              <a:t> (</a:t>
            </a:r>
            <a:r>
              <a:rPr lang="tt-RU" u="sng" dirty="0" smtClean="0">
                <a:hlinkClick r:id="rId14" tooltip="1979 ел"/>
              </a:rPr>
              <a:t>1979 ел</a:t>
            </a:r>
            <a:r>
              <a:rPr lang="tt-RU" dirty="0" smtClean="0"/>
              <a:t>),</a:t>
            </a:r>
          </a:p>
          <a:p>
            <a:r>
              <a:rPr lang="tt-RU" dirty="0" smtClean="0"/>
              <a:t> </a:t>
            </a:r>
            <a:r>
              <a:rPr lang="tt-RU" u="sng" dirty="0" smtClean="0">
                <a:hlinkClick r:id="rId15" tooltip="&quot;Әтәч менгән читәнгә&quot; (мондый бит юк)"/>
              </a:rPr>
              <a:t>"Әтәч менгән читәнгә"</a:t>
            </a:r>
            <a:r>
              <a:rPr lang="tt-RU" dirty="0" smtClean="0"/>
              <a:t> (</a:t>
            </a:r>
            <a:r>
              <a:rPr lang="tt-RU" u="sng" dirty="0" smtClean="0">
                <a:hlinkClick r:id="rId14" tooltip="1979 ел"/>
              </a:rPr>
              <a:t>1979 ел</a:t>
            </a:r>
            <a:r>
              <a:rPr lang="tt-RU" dirty="0" smtClean="0"/>
              <a:t>-</a:t>
            </a:r>
            <a:r>
              <a:rPr lang="tt-RU" u="sng" dirty="0" smtClean="0">
                <a:hlinkClick r:id="rId16" tooltip="1980 ел"/>
              </a:rPr>
              <a:t>1980 ел</a:t>
            </a:r>
            <a:endParaRPr lang="ru-RU" dirty="0" smtClean="0"/>
          </a:p>
          <a:p>
            <a:endParaRPr lang="ru-RU" dirty="0"/>
          </a:p>
        </p:txBody>
      </p:sp>
      <p:sp>
        <p:nvSpPr>
          <p:cNvPr id="6" name="Скругленный прямоугольник 5"/>
          <p:cNvSpPr/>
          <p:nvPr/>
        </p:nvSpPr>
        <p:spPr>
          <a:xfrm>
            <a:off x="1259632" y="260648"/>
            <a:ext cx="7384334" cy="936104"/>
          </a:xfrm>
          <a:prstGeom prst="roundRect">
            <a:avLst/>
          </a:prstGeom>
          <a:solidFill>
            <a:schemeClr val="accent6">
              <a:lumMod val="60000"/>
              <a:lumOff val="40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err="1" smtClean="0"/>
              <a:t>Аяз</a:t>
            </a:r>
            <a:r>
              <a:rPr lang="ru-RU" sz="3100" b="1" dirty="0" smtClean="0"/>
              <a:t> </a:t>
            </a:r>
            <a:r>
              <a:rPr lang="ru-RU" sz="3100" b="1" dirty="0" err="1" smtClean="0"/>
              <a:t>Гыйләҗевның "Йәгез, бер</a:t>
            </a:r>
            <a:r>
              <a:rPr lang="ru-RU" sz="3100" b="1" dirty="0" smtClean="0"/>
              <a:t> дога!" романы венгр </a:t>
            </a:r>
            <a:r>
              <a:rPr lang="ru-RU" sz="3100" b="1" dirty="0" err="1" smtClean="0"/>
              <a:t>теленә тәрҗемә ителде</a:t>
            </a:r>
            <a:r>
              <a:rPr lang="ru-RU" b="1" dirty="0" smtClean="0"/>
              <a:t/>
            </a:r>
            <a:br>
              <a:rPr lang="ru-RU" b="1" dirty="0" smtClean="0"/>
            </a:br>
            <a:endParaRPr lang="ru-RU" dirty="0"/>
          </a:p>
        </p:txBody>
      </p:sp>
      <p:sp>
        <p:nvSpPr>
          <p:cNvPr id="3" name="Содержимое 2"/>
          <p:cNvSpPr>
            <a:spLocks noGrp="1"/>
          </p:cNvSpPr>
          <p:nvPr>
            <p:ph idx="1"/>
          </p:nvPr>
        </p:nvSpPr>
        <p:spPr/>
        <p:txBody>
          <a:bodyPr/>
          <a:lstStyle/>
          <a:p>
            <a:endParaRPr lang="ru-RU" dirty="0"/>
          </a:p>
        </p:txBody>
      </p:sp>
      <p:pic>
        <p:nvPicPr>
          <p:cNvPr id="1026" name="Picture 2" descr="Аяз Гыйләҗевның 'Йәгез, бер дога!' романы венгр теленә тәрҗемә ителде ,Аяз Гыйләҗев, “Йәгез, бер дога” романы"/>
          <p:cNvPicPr>
            <a:picLocks noChangeAspect="1" noChangeArrowheads="1"/>
          </p:cNvPicPr>
          <p:nvPr/>
        </p:nvPicPr>
        <p:blipFill>
          <a:blip r:embed="rId2" cstate="print"/>
          <a:srcRect/>
          <a:stretch>
            <a:fillRect/>
          </a:stretch>
        </p:blipFill>
        <p:spPr bwMode="auto">
          <a:xfrm>
            <a:off x="323528" y="1484784"/>
            <a:ext cx="3240360" cy="5051748"/>
          </a:xfrm>
          <a:prstGeom prst="rect">
            <a:avLst/>
          </a:prstGeom>
          <a:noFill/>
        </p:spPr>
      </p:pic>
      <p:pic>
        <p:nvPicPr>
          <p:cNvPr id="1028" name="Picture 4" descr="http://www.intertat.ru/upload/iblock/30e/703A3235.JPG"/>
          <p:cNvPicPr>
            <a:picLocks noChangeAspect="1" noChangeArrowheads="1"/>
          </p:cNvPicPr>
          <p:nvPr/>
        </p:nvPicPr>
        <p:blipFill>
          <a:blip r:embed="rId3" cstate="print"/>
          <a:srcRect/>
          <a:stretch>
            <a:fillRect/>
          </a:stretch>
        </p:blipFill>
        <p:spPr bwMode="auto">
          <a:xfrm>
            <a:off x="3635896" y="1844824"/>
            <a:ext cx="5004048" cy="3963592"/>
          </a:xfrm>
          <a:prstGeom prst="rect">
            <a:avLst/>
          </a:prstGeom>
          <a:noFill/>
        </p:spPr>
      </p:pic>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Радик\Documents\Для презентации\0_a9125_bb352b30_XL.jpg"/>
          <p:cNvPicPr>
            <a:picLocks noChangeAspect="1" noChangeArrowheads="1"/>
          </p:cNvPicPr>
          <p:nvPr/>
        </p:nvPicPr>
        <p:blipFill>
          <a:blip r:embed="rId2" cstate="print"/>
          <a:srcRect/>
          <a:stretch>
            <a:fillRect/>
          </a:stretch>
        </p:blipFill>
        <p:spPr bwMode="auto">
          <a:xfrm>
            <a:off x="0" y="0"/>
            <a:ext cx="9172443" cy="6858000"/>
          </a:xfrm>
          <a:prstGeom prst="rect">
            <a:avLst/>
          </a:prstGeom>
          <a:noFill/>
        </p:spPr>
      </p:pic>
      <p:sp>
        <p:nvSpPr>
          <p:cNvPr id="3" name="Заголовок 2"/>
          <p:cNvSpPr>
            <a:spLocks noGrp="1"/>
          </p:cNvSpPr>
          <p:nvPr>
            <p:ph type="title"/>
          </p:nvPr>
        </p:nvSpPr>
        <p:spPr>
          <a:xfrm>
            <a:off x="285720" y="285728"/>
            <a:ext cx="8472518" cy="1143000"/>
          </a:xfrm>
        </p:spPr>
        <p:txBody>
          <a:bodyPr>
            <a:noAutofit/>
          </a:bodyPr>
          <a:lstStyle/>
          <a:p>
            <a:r>
              <a:rPr lang="tt-RU" sz="3600" dirty="0" smtClean="0">
                <a:solidFill>
                  <a:schemeClr val="accent6">
                    <a:lumMod val="50000"/>
                  </a:schemeClr>
                </a:solidFill>
                <a:latin typeface="Times New Roman" pitchFamily="18" charset="0"/>
                <a:cs typeface="Times New Roman" pitchFamily="18" charset="0"/>
              </a:rPr>
              <a:t>“Бибинур”</a:t>
            </a:r>
            <a:r>
              <a:rPr lang="tt-RU" sz="3600" dirty="0" smtClean="0"/>
              <a:t> </a:t>
            </a:r>
            <a:r>
              <a:rPr lang="tt-RU" sz="2000" dirty="0" smtClean="0"/>
              <a:t>(сценарий авторы Мансур Гыйләҗев, режиссер Юрий Фетинг.)</a:t>
            </a:r>
            <a:endParaRPr lang="ru-RU" sz="2000" dirty="0">
              <a:solidFill>
                <a:schemeClr val="accent6">
                  <a:lumMod val="50000"/>
                </a:schemeClr>
              </a:solidFill>
              <a:latin typeface="Times New Roman" pitchFamily="18" charset="0"/>
              <a:cs typeface="Times New Roman" pitchFamily="18" charset="0"/>
            </a:endParaRPr>
          </a:p>
        </p:txBody>
      </p:sp>
      <p:sp>
        <p:nvSpPr>
          <p:cNvPr id="7" name="Содержимое 6"/>
          <p:cNvSpPr>
            <a:spLocks noGrp="1"/>
          </p:cNvSpPr>
          <p:nvPr>
            <p:ph sz="half" idx="2"/>
          </p:nvPr>
        </p:nvSpPr>
        <p:spPr>
          <a:xfrm>
            <a:off x="4648200" y="1340768"/>
            <a:ext cx="4495800" cy="5256584"/>
          </a:xfrm>
        </p:spPr>
        <p:txBody>
          <a:bodyPr>
            <a:noAutofit/>
          </a:bodyPr>
          <a:lstStyle/>
          <a:p>
            <a:r>
              <a:rPr lang="ru-RU" sz="1400" b="1" dirty="0" err="1" smtClean="0"/>
              <a:t>Бүләкләре.</a:t>
            </a:r>
            <a:endParaRPr lang="ru-RU" sz="1400" dirty="0" smtClean="0"/>
          </a:p>
          <a:p>
            <a:pPr>
              <a:buNone/>
            </a:pPr>
            <a:r>
              <a:rPr lang="ru-RU" sz="1400" dirty="0" smtClean="0"/>
              <a:t>2010 </a:t>
            </a:r>
            <a:r>
              <a:rPr lang="ru-RU" sz="1400" dirty="0" err="1" smtClean="0"/>
              <a:t>нчы</a:t>
            </a:r>
            <a:r>
              <a:rPr lang="ru-RU" sz="1400" dirty="0" smtClean="0"/>
              <a:t> </a:t>
            </a:r>
            <a:r>
              <a:rPr lang="ru-RU" sz="1400" dirty="0" err="1" smtClean="0"/>
              <a:t>елның иң яхшы</a:t>
            </a:r>
            <a:r>
              <a:rPr lang="ru-RU" sz="1400" dirty="0" smtClean="0"/>
              <a:t> фильмы—</a:t>
            </a:r>
            <a:r>
              <a:rPr lang="ru-RU" sz="1400" dirty="0" err="1" smtClean="0"/>
              <a:t>Мөселман   киносының  </a:t>
            </a:r>
            <a:r>
              <a:rPr lang="ru-RU" sz="1400" dirty="0" smtClean="0"/>
              <a:t>Казан  </a:t>
            </a:r>
            <a:r>
              <a:rPr lang="ru-RU" sz="1400" dirty="0" err="1" smtClean="0"/>
              <a:t>халыкара</a:t>
            </a:r>
            <a:r>
              <a:rPr lang="ru-RU" sz="1400" dirty="0" smtClean="0"/>
              <a:t>   </a:t>
            </a:r>
            <a:r>
              <a:rPr lang="ru-RU" sz="1400" dirty="0" err="1" smtClean="0"/>
              <a:t>фестивалендә</a:t>
            </a:r>
            <a:r>
              <a:rPr lang="ru-RU" sz="1400" dirty="0" smtClean="0"/>
              <a:t>—Гран-при </a:t>
            </a:r>
            <a:br>
              <a:rPr lang="ru-RU" sz="1400" dirty="0" smtClean="0"/>
            </a:br>
            <a:r>
              <a:rPr lang="ru-RU" sz="1400" dirty="0" smtClean="0"/>
              <a:t>Актриса  </a:t>
            </a:r>
            <a:r>
              <a:rPr lang="ru-RU" sz="1400" dirty="0" err="1" smtClean="0"/>
              <a:t>Фирд</a:t>
            </a:r>
            <a:r>
              <a:rPr lang="tt-RU" sz="1400" dirty="0" smtClean="0"/>
              <a:t>ә</a:t>
            </a:r>
            <a:r>
              <a:rPr lang="ru-RU" sz="1400" dirty="0" smtClean="0"/>
              <a:t>ус </a:t>
            </a:r>
            <a:r>
              <a:rPr lang="tt-RU" sz="1400" dirty="0" smtClean="0"/>
              <a:t>Ә</a:t>
            </a:r>
            <a:r>
              <a:rPr lang="ru-RU" sz="1400" dirty="0" err="1" smtClean="0"/>
              <a:t>хтямовага</a:t>
            </a:r>
            <a:r>
              <a:rPr lang="ru-RU" sz="1400" dirty="0" smtClean="0"/>
              <a:t> </a:t>
            </a:r>
            <a:r>
              <a:rPr lang="ru-RU" sz="1400" dirty="0" err="1" smtClean="0"/>
              <a:t>иң яхшы</a:t>
            </a:r>
            <a:r>
              <a:rPr lang="ru-RU" sz="1400" dirty="0" smtClean="0"/>
              <a:t> </a:t>
            </a:r>
            <a:r>
              <a:rPr lang="ru-RU" sz="1400" dirty="0" err="1" smtClean="0"/>
              <a:t>хатын-кыз</a:t>
            </a:r>
            <a:r>
              <a:rPr lang="ru-RU" sz="1400" dirty="0" smtClean="0"/>
              <a:t> роле призы- (карт  </a:t>
            </a:r>
            <a:r>
              <a:rPr lang="ru-RU" sz="1400" dirty="0" err="1" smtClean="0"/>
              <a:t>Бибинур</a:t>
            </a:r>
            <a:r>
              <a:rPr lang="ru-RU" sz="1400" dirty="0" smtClean="0"/>
              <a:t>  роле</a:t>
            </a:r>
            <a:r>
              <a:rPr lang="tt-RU" sz="1400" dirty="0" smtClean="0"/>
              <a:t> өчен)</a:t>
            </a:r>
            <a:endParaRPr lang="ru-RU" sz="1400" dirty="0" smtClean="0"/>
          </a:p>
          <a:p>
            <a:pPr>
              <a:buNone/>
            </a:pPr>
            <a:r>
              <a:rPr lang="ru-RU" sz="1400" dirty="0" smtClean="0"/>
              <a:t>2010</a:t>
            </a:r>
            <a:r>
              <a:rPr lang="tt-RU" sz="1400" dirty="0" smtClean="0"/>
              <a:t>—</a:t>
            </a:r>
            <a:r>
              <a:rPr lang="ru-RU" sz="1400" dirty="0" smtClean="0"/>
              <a:t>Евразия</a:t>
            </a:r>
            <a:r>
              <a:rPr lang="tt-RU" sz="1400" dirty="0" smtClean="0"/>
              <a:t>   </a:t>
            </a:r>
            <a:r>
              <a:rPr lang="ru-RU" sz="1400" dirty="0" smtClean="0"/>
              <a:t> </a:t>
            </a:r>
            <a:r>
              <a:rPr lang="ru-RU" sz="1400" dirty="0" err="1" smtClean="0"/>
              <a:t>Халыкара</a:t>
            </a:r>
            <a:r>
              <a:rPr lang="ru-RU" sz="1400" dirty="0" smtClean="0"/>
              <a:t> кинофестивале</a:t>
            </a:r>
            <a:r>
              <a:rPr lang="tt-RU" sz="1400" dirty="0" smtClean="0"/>
              <a:t>ендә  </a:t>
            </a:r>
            <a:r>
              <a:rPr lang="ru-RU" sz="1400" dirty="0" smtClean="0"/>
              <a:t>  — актриса Резеда  Х</a:t>
            </a:r>
            <a:r>
              <a:rPr lang="tt-RU" sz="1400" dirty="0" smtClean="0"/>
              <a:t>ә</a:t>
            </a:r>
            <a:r>
              <a:rPr lang="ru-RU" sz="1400" dirty="0" err="1" smtClean="0"/>
              <a:t>диуллинага</a:t>
            </a:r>
            <a:r>
              <a:rPr lang="ru-RU" sz="1400" dirty="0" smtClean="0"/>
              <a:t>- </a:t>
            </a:r>
            <a:r>
              <a:rPr lang="ru-RU" sz="1400" dirty="0" err="1" smtClean="0"/>
              <a:t>иң яхшы</a:t>
            </a:r>
            <a:r>
              <a:rPr lang="ru-RU" sz="1400" dirty="0" smtClean="0"/>
              <a:t> </a:t>
            </a:r>
            <a:r>
              <a:rPr lang="ru-RU" sz="1400" dirty="0" err="1" smtClean="0"/>
              <a:t>хатын-кыз</a:t>
            </a:r>
            <a:r>
              <a:rPr lang="ru-RU" sz="1400" dirty="0" smtClean="0"/>
              <a:t> роле </a:t>
            </a:r>
            <a:r>
              <a:rPr lang="ru-RU" sz="1400" dirty="0" err="1" smtClean="0"/>
              <a:t>өчен  </a:t>
            </a:r>
            <a:r>
              <a:rPr lang="ru-RU" sz="1400" dirty="0" smtClean="0"/>
              <a:t>приз -  </a:t>
            </a:r>
            <a:r>
              <a:rPr lang="tt-RU" sz="1400" dirty="0" smtClean="0"/>
              <a:t>(</a:t>
            </a:r>
            <a:r>
              <a:rPr lang="ru-RU" sz="1400" dirty="0" err="1" smtClean="0"/>
              <a:t>яшь</a:t>
            </a:r>
            <a:r>
              <a:rPr lang="ru-RU" sz="1400" dirty="0" smtClean="0"/>
              <a:t> </a:t>
            </a:r>
            <a:r>
              <a:rPr lang="ru-RU" sz="1400" dirty="0" err="1" smtClean="0"/>
              <a:t>Бибинур</a:t>
            </a:r>
            <a:r>
              <a:rPr lang="ru-RU" sz="1400" dirty="0" smtClean="0"/>
              <a:t> роле ).</a:t>
            </a:r>
            <a:br>
              <a:rPr lang="ru-RU" sz="1400" dirty="0" smtClean="0"/>
            </a:br>
            <a:r>
              <a:rPr lang="ru-RU" sz="1400" dirty="0" smtClean="0"/>
              <a:t>2010</a:t>
            </a:r>
            <a:r>
              <a:rPr lang="tt-RU" sz="1400" dirty="0" smtClean="0"/>
              <a:t>- </a:t>
            </a:r>
            <a:r>
              <a:rPr lang="ru-RU" sz="1400" dirty="0" smtClean="0"/>
              <a:t>  Санкт-Петербург</a:t>
            </a:r>
            <a:r>
              <a:rPr lang="tt-RU" sz="1400" dirty="0" smtClean="0"/>
              <a:t>та  үткәрелгән   </a:t>
            </a:r>
            <a:r>
              <a:rPr lang="ru-RU" sz="1400" dirty="0" err="1" smtClean="0"/>
              <a:t>Фестивальләр  Фестивал</a:t>
            </a:r>
            <a:r>
              <a:rPr lang="tt-RU" sz="1400" dirty="0" smtClean="0"/>
              <a:t>ендә  </a:t>
            </a:r>
            <a:r>
              <a:rPr lang="ru-RU" sz="1400" dirty="0" smtClean="0"/>
              <a:t>- </a:t>
            </a:r>
            <a:r>
              <a:rPr lang="ru-RU" sz="1400" dirty="0" err="1" smtClean="0"/>
              <a:t>Көмеш </a:t>
            </a:r>
            <a:r>
              <a:rPr lang="ru-RU" sz="1400" dirty="0" smtClean="0"/>
              <a:t>Грифон   призы , </a:t>
            </a:r>
            <a:r>
              <a:rPr lang="ru-RU" sz="1400" dirty="0" err="1" smtClean="0"/>
              <a:t>Мәскәү  Премьерасы</a:t>
            </a:r>
            <a:r>
              <a:rPr lang="ru-RU" sz="1400" dirty="0" smtClean="0"/>
              <a:t>   </a:t>
            </a:r>
            <a:r>
              <a:rPr lang="ru-RU" sz="1400" dirty="0" err="1" smtClean="0"/>
              <a:t>фестивалендә  Мәскәү  Хөкүмәте  </a:t>
            </a:r>
            <a:r>
              <a:rPr lang="ru-RU" sz="1400" dirty="0" smtClean="0"/>
              <a:t>Дипломы</a:t>
            </a:r>
            <a:r>
              <a:rPr lang="tt-RU" sz="1400" dirty="0" smtClean="0"/>
              <a:t>;</a:t>
            </a:r>
            <a:r>
              <a:rPr lang="ru-RU" sz="1400" dirty="0" smtClean="0"/>
              <a:t/>
            </a:r>
            <a:br>
              <a:rPr lang="ru-RU" sz="1400" dirty="0" smtClean="0"/>
            </a:br>
            <a:r>
              <a:rPr lang="ru-RU" sz="1400" dirty="0" smtClean="0"/>
              <a:t>  </a:t>
            </a:r>
            <a:r>
              <a:rPr lang="ru-RU" sz="1400" dirty="0" err="1" smtClean="0"/>
              <a:t>Тамашачылар</a:t>
            </a:r>
            <a:r>
              <a:rPr lang="ru-RU" sz="1400" dirty="0" smtClean="0"/>
              <a:t> </a:t>
            </a:r>
            <a:r>
              <a:rPr lang="ru-RU" sz="1400" dirty="0" err="1" smtClean="0"/>
              <a:t>симпатиясе</a:t>
            </a:r>
            <a:r>
              <a:rPr lang="ru-RU" sz="1400" dirty="0" smtClean="0"/>
              <a:t> призы  </a:t>
            </a:r>
            <a:r>
              <a:rPr lang="ru-RU" sz="1400" dirty="0" err="1" smtClean="0"/>
              <a:t>һәм  иң яхшы</a:t>
            </a:r>
            <a:r>
              <a:rPr lang="ru-RU" sz="1400" dirty="0" smtClean="0"/>
              <a:t> </a:t>
            </a:r>
            <a:r>
              <a:rPr lang="ru-RU" sz="1400" dirty="0" err="1" smtClean="0"/>
              <a:t>хатын-кыз</a:t>
            </a:r>
            <a:r>
              <a:rPr lang="ru-RU" sz="1400" dirty="0" smtClean="0"/>
              <a:t>   </a:t>
            </a:r>
            <a:r>
              <a:rPr lang="ru-RU" sz="1400" dirty="0" err="1" smtClean="0"/>
              <a:t>Бибинур</a:t>
            </a:r>
            <a:r>
              <a:rPr lang="ru-RU" sz="1400" dirty="0" smtClean="0"/>
              <a:t>  роле </a:t>
            </a:r>
            <a:r>
              <a:rPr lang="ru-RU" sz="1400" dirty="0" err="1" smtClean="0"/>
              <a:t>өчен  </a:t>
            </a:r>
            <a:r>
              <a:rPr lang="ru-RU" sz="1400" dirty="0" smtClean="0"/>
              <a:t>приз — </a:t>
            </a:r>
            <a:r>
              <a:rPr lang="ru-RU" sz="1400" dirty="0" err="1" smtClean="0"/>
              <a:t>New</a:t>
            </a:r>
            <a:r>
              <a:rPr lang="ru-RU" sz="1400" dirty="0" smtClean="0"/>
              <a:t> </a:t>
            </a:r>
            <a:r>
              <a:rPr lang="ru-RU" sz="1400" dirty="0" err="1" smtClean="0"/>
              <a:t>York</a:t>
            </a:r>
            <a:r>
              <a:rPr lang="ru-RU" sz="1400" dirty="0" smtClean="0"/>
              <a:t> EURASIAN </a:t>
            </a:r>
            <a:r>
              <a:rPr lang="ru-RU" sz="1400" dirty="0" err="1" smtClean="0"/>
              <a:t>film</a:t>
            </a:r>
            <a:r>
              <a:rPr lang="ru-RU" sz="1400" dirty="0" smtClean="0"/>
              <a:t> </a:t>
            </a:r>
            <a:r>
              <a:rPr lang="ru-RU" sz="1400" dirty="0" err="1" smtClean="0"/>
              <a:t>festiva</a:t>
            </a:r>
            <a:r>
              <a:rPr lang="ru-RU" sz="1400" dirty="0" smtClean="0"/>
              <a:t/>
            </a:r>
            <a:br>
              <a:rPr lang="ru-RU" sz="1400" dirty="0" smtClean="0"/>
            </a:br>
            <a:r>
              <a:rPr lang="ru-RU" sz="1400" dirty="0" err="1" smtClean="0"/>
              <a:t>Мәскәү  халыкара</a:t>
            </a:r>
            <a:r>
              <a:rPr lang="ru-RU" sz="1400" dirty="0" smtClean="0"/>
              <a:t>  фестивале</a:t>
            </a:r>
            <a:r>
              <a:rPr lang="tt-RU" sz="1400" dirty="0" smtClean="0"/>
              <a:t>ендә -</a:t>
            </a:r>
            <a:r>
              <a:rPr lang="ru-RU" sz="1400" dirty="0" smtClean="0"/>
              <a:t>    Приз «ЛУЧЕЗАРНЫЙ АНГЕЛ   </a:t>
            </a:r>
          </a:p>
          <a:p>
            <a:pPr>
              <a:buNone/>
            </a:pPr>
            <a:r>
              <a:rPr lang="tt-RU" sz="1400" dirty="0" smtClean="0"/>
              <a:t>“</a:t>
            </a:r>
            <a:r>
              <a:rPr lang="ru-RU" sz="1400" dirty="0" smtClean="0"/>
              <a:t>  </a:t>
            </a:r>
            <a:r>
              <a:rPr lang="ru-RU" sz="1400" dirty="0" err="1" smtClean="0"/>
              <a:t>Иң яхшы</a:t>
            </a:r>
            <a:r>
              <a:rPr lang="ru-RU" sz="1400" dirty="0" smtClean="0"/>
              <a:t>  режиссёр </a:t>
            </a:r>
            <a:r>
              <a:rPr lang="ru-RU" sz="1400" dirty="0" err="1" smtClean="0"/>
              <a:t>эше</a:t>
            </a:r>
            <a:r>
              <a:rPr lang="ru-RU" sz="1400" dirty="0" smtClean="0"/>
              <a:t> </a:t>
            </a:r>
            <a:r>
              <a:rPr lang="ru-RU" sz="1400" dirty="0" err="1" smtClean="0"/>
              <a:t>өчен </a:t>
            </a:r>
            <a:r>
              <a:rPr lang="ru-RU" sz="1400" dirty="0" smtClean="0"/>
              <a:t>приз - (Франция </a:t>
            </a:r>
            <a:r>
              <a:rPr lang="ru-RU" sz="1400" dirty="0" err="1" smtClean="0"/>
              <a:t>Онфлер</a:t>
            </a:r>
            <a:r>
              <a:rPr lang="ru-RU" sz="1400" dirty="0" smtClean="0"/>
              <a:t> 2 </a:t>
            </a:r>
            <a:r>
              <a:rPr lang="ru-RU" sz="1400" dirty="0" err="1" smtClean="0"/>
              <a:t>шерелгән</a:t>
            </a:r>
            <a:r>
              <a:rPr lang="ru-RU" sz="1400" dirty="0" smtClean="0"/>
              <a:t>.</a:t>
            </a:r>
            <a:endParaRPr lang="ru-RU" sz="1400" dirty="0"/>
          </a:p>
        </p:txBody>
      </p:sp>
      <p:pic>
        <p:nvPicPr>
          <p:cNvPr id="8" name="Picture 2" descr="https://www.kinopoisk.ru/images/film_big/471462.jpg"/>
          <p:cNvPicPr>
            <a:picLocks noGrp="1" noChangeAspect="1" noChangeArrowheads="1"/>
          </p:cNvPicPr>
          <p:nvPr>
            <p:ph sz="half" idx="1"/>
          </p:nvPr>
        </p:nvPicPr>
        <p:blipFill>
          <a:blip r:embed="rId3" cstate="print"/>
          <a:srcRect/>
          <a:stretch>
            <a:fillRect/>
          </a:stretch>
        </p:blipFill>
        <p:spPr bwMode="auto">
          <a:xfrm>
            <a:off x="539552" y="1484784"/>
            <a:ext cx="3568150" cy="4929411"/>
          </a:xfrm>
          <a:prstGeom prst="rect">
            <a:avLst/>
          </a:prstGeom>
          <a:noFill/>
        </p:spPr>
      </p:pic>
      <p:sp>
        <p:nvSpPr>
          <p:cNvPr id="6" name="Скругленный прямоугольник 5"/>
          <p:cNvSpPr/>
          <p:nvPr/>
        </p:nvSpPr>
        <p:spPr>
          <a:xfrm>
            <a:off x="357158" y="142852"/>
            <a:ext cx="8286808" cy="1269924"/>
          </a:xfrm>
          <a:prstGeom prst="roundRect">
            <a:avLst/>
          </a:prstGeom>
          <a:solidFill>
            <a:schemeClr val="accent6">
              <a:lumMod val="60000"/>
              <a:lumOff val="40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5"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Радик\Documents\Для презентации\0_a9125_bb352b30_XL.jpg"/>
          <p:cNvPicPr>
            <a:picLocks noChangeAspect="1" noChangeArrowheads="1"/>
          </p:cNvPicPr>
          <p:nvPr/>
        </p:nvPicPr>
        <p:blipFill>
          <a:blip r:embed="rId2" cstate="print"/>
          <a:srcRect/>
          <a:stretch>
            <a:fillRect/>
          </a:stretch>
        </p:blipFill>
        <p:spPr bwMode="auto">
          <a:xfrm>
            <a:off x="0" y="0"/>
            <a:ext cx="9172443" cy="6858000"/>
          </a:xfrm>
          <a:prstGeom prst="rect">
            <a:avLst/>
          </a:prstGeom>
          <a:noFill/>
        </p:spPr>
      </p:pic>
      <p:sp>
        <p:nvSpPr>
          <p:cNvPr id="3" name="Заголовок 2"/>
          <p:cNvSpPr>
            <a:spLocks noGrp="1"/>
          </p:cNvSpPr>
          <p:nvPr>
            <p:ph type="title"/>
          </p:nvPr>
        </p:nvSpPr>
        <p:spPr>
          <a:xfrm>
            <a:off x="285720" y="285728"/>
            <a:ext cx="8472518" cy="1143000"/>
          </a:xfrm>
        </p:spPr>
        <p:txBody>
          <a:bodyPr>
            <a:noAutofit/>
          </a:bodyPr>
          <a:lstStyle/>
          <a:p>
            <a:r>
              <a:rPr lang="tt-RU" sz="1800" dirty="0" smtClean="0">
                <a:solidFill>
                  <a:schemeClr val="accent6">
                    <a:lumMod val="50000"/>
                  </a:schemeClr>
                </a:solidFill>
                <a:latin typeface="Times New Roman" pitchFamily="18" charset="0"/>
                <a:cs typeface="Times New Roman" pitchFamily="18" charset="0"/>
              </a:rPr>
              <a:t/>
            </a:r>
            <a:br>
              <a:rPr lang="tt-RU" sz="1800" dirty="0" smtClean="0">
                <a:solidFill>
                  <a:schemeClr val="accent6">
                    <a:lumMod val="50000"/>
                  </a:schemeClr>
                </a:solidFill>
                <a:latin typeface="Times New Roman" pitchFamily="18" charset="0"/>
                <a:cs typeface="Times New Roman" pitchFamily="18" charset="0"/>
              </a:rPr>
            </a:br>
            <a:r>
              <a:rPr lang="tt-RU" sz="1800" dirty="0" smtClean="0">
                <a:solidFill>
                  <a:schemeClr val="accent6">
                    <a:lumMod val="50000"/>
                  </a:schemeClr>
                </a:solidFill>
                <a:latin typeface="Times New Roman" pitchFamily="18" charset="0"/>
                <a:cs typeface="Times New Roman" pitchFamily="18" charset="0"/>
              </a:rPr>
              <a:t>“</a:t>
            </a:r>
            <a:r>
              <a:rPr lang="tt-RU" dirty="0" smtClean="0">
                <a:solidFill>
                  <a:schemeClr val="accent6">
                    <a:lumMod val="50000"/>
                  </a:schemeClr>
                </a:solidFill>
                <a:latin typeface="Times New Roman" pitchFamily="18" charset="0"/>
                <a:cs typeface="Times New Roman" pitchFamily="18" charset="0"/>
              </a:rPr>
              <a:t/>
            </a:r>
            <a:br>
              <a:rPr lang="tt-RU" dirty="0" smtClean="0">
                <a:solidFill>
                  <a:schemeClr val="accent6">
                    <a:lumMod val="50000"/>
                  </a:schemeClr>
                </a:solidFill>
                <a:latin typeface="Times New Roman" pitchFamily="18" charset="0"/>
                <a:cs typeface="Times New Roman" pitchFamily="18" charset="0"/>
              </a:rPr>
            </a:br>
            <a:endParaRPr lang="ru-RU" dirty="0">
              <a:solidFill>
                <a:schemeClr val="accent6">
                  <a:lumMod val="50000"/>
                </a:schemeClr>
              </a:solidFill>
              <a:latin typeface="Times New Roman" pitchFamily="18" charset="0"/>
              <a:cs typeface="Times New Roman" pitchFamily="18" charset="0"/>
            </a:endParaRPr>
          </a:p>
        </p:txBody>
      </p:sp>
      <p:sp>
        <p:nvSpPr>
          <p:cNvPr id="6" name="Содержимое 5"/>
          <p:cNvSpPr>
            <a:spLocks noGrp="1"/>
          </p:cNvSpPr>
          <p:nvPr>
            <p:ph sz="half" idx="1"/>
          </p:nvPr>
        </p:nvSpPr>
        <p:spPr/>
        <p:txBody>
          <a:bodyPr/>
          <a:lstStyle/>
          <a:p>
            <a:endParaRPr lang="ru-RU"/>
          </a:p>
        </p:txBody>
      </p:sp>
      <p:pic>
        <p:nvPicPr>
          <p:cNvPr id="8" name="Picture 2" descr="Бибинур кадры из фильма"/>
          <p:cNvPicPr>
            <a:picLocks noChangeAspect="1" noChangeArrowheads="1"/>
          </p:cNvPicPr>
          <p:nvPr/>
        </p:nvPicPr>
        <p:blipFill>
          <a:blip r:embed="rId3" cstate="print"/>
          <a:srcRect/>
          <a:stretch>
            <a:fillRect/>
          </a:stretch>
        </p:blipFill>
        <p:spPr bwMode="auto">
          <a:xfrm>
            <a:off x="395536" y="1556792"/>
            <a:ext cx="4032448" cy="4608512"/>
          </a:xfrm>
          <a:prstGeom prst="rect">
            <a:avLst/>
          </a:prstGeom>
          <a:noFill/>
        </p:spPr>
      </p:pic>
      <p:pic>
        <p:nvPicPr>
          <p:cNvPr id="9" name="Picture 6" descr="Халима Искандерова"/>
          <p:cNvPicPr>
            <a:picLocks noGrp="1" noChangeAspect="1" noChangeArrowheads="1"/>
          </p:cNvPicPr>
          <p:nvPr>
            <p:ph sz="half" idx="2"/>
          </p:nvPr>
        </p:nvPicPr>
        <p:blipFill>
          <a:blip r:embed="rId4" cstate="print"/>
          <a:srcRect/>
          <a:stretch>
            <a:fillRect/>
          </a:stretch>
        </p:blipFill>
        <p:spPr bwMode="auto">
          <a:xfrm>
            <a:off x="4648200" y="1628800"/>
            <a:ext cx="3812232" cy="4536504"/>
          </a:xfrm>
          <a:prstGeom prst="rect">
            <a:avLst/>
          </a:prstGeom>
          <a:noFill/>
        </p:spPr>
      </p:pic>
      <p:sp>
        <p:nvSpPr>
          <p:cNvPr id="7" name="Прямоугольник 6"/>
          <p:cNvSpPr/>
          <p:nvPr/>
        </p:nvSpPr>
        <p:spPr>
          <a:xfrm>
            <a:off x="971600" y="188640"/>
            <a:ext cx="7272808" cy="1323439"/>
          </a:xfrm>
          <a:prstGeom prst="rect">
            <a:avLst/>
          </a:prstGeom>
        </p:spPr>
        <p:txBody>
          <a:bodyPr wrap="square">
            <a:spAutoFit/>
          </a:bodyPr>
          <a:lstStyle/>
          <a:p>
            <a:r>
              <a:rPr lang="tt-RU" sz="2000" dirty="0" smtClean="0"/>
              <a:t>Бибинур”  татар телендә яктылык сирпүче дигәнне аңлата.</a:t>
            </a:r>
            <a:r>
              <a:rPr lang="ru-RU" sz="2000" dirty="0" smtClean="0"/>
              <a:t> «</a:t>
            </a:r>
            <a:r>
              <a:rPr lang="ru-RU" sz="2000" dirty="0" err="1" smtClean="0"/>
              <a:t>Бибинур</a:t>
            </a:r>
            <a:r>
              <a:rPr lang="ru-RU" sz="2000" dirty="0" smtClean="0"/>
              <a:t>»   фильмы  </a:t>
            </a:r>
            <a:r>
              <a:rPr lang="ru-RU" sz="2000" dirty="0" err="1" smtClean="0"/>
              <a:t>танылган</a:t>
            </a:r>
            <a:r>
              <a:rPr lang="ru-RU" sz="2000" dirty="0" smtClean="0"/>
              <a:t>  татар </a:t>
            </a:r>
            <a:r>
              <a:rPr lang="ru-RU" sz="2000" dirty="0" err="1" smtClean="0"/>
              <a:t>язучысы</a:t>
            </a:r>
            <a:r>
              <a:rPr lang="ru-RU" sz="2000" dirty="0" smtClean="0"/>
              <a:t>, </a:t>
            </a:r>
            <a:r>
              <a:rPr lang="ru-RU" sz="2000" dirty="0" err="1" smtClean="0"/>
              <a:t>Аяз</a:t>
            </a:r>
            <a:r>
              <a:rPr lang="ru-RU" sz="2000" dirty="0" smtClean="0"/>
              <a:t>  </a:t>
            </a:r>
            <a:r>
              <a:rPr lang="ru-RU" sz="2000" dirty="0" err="1" smtClean="0"/>
              <a:t>Гыйләҗевның  </a:t>
            </a:r>
            <a:r>
              <a:rPr lang="ru-RU" sz="2000" dirty="0" smtClean="0"/>
              <a:t>«</a:t>
            </a:r>
            <a:r>
              <a:rPr lang="ru-RU" sz="2000" dirty="0" err="1" smtClean="0"/>
              <a:t>Өч  аршын</a:t>
            </a:r>
            <a:r>
              <a:rPr lang="ru-RU" sz="2000" dirty="0" smtClean="0"/>
              <a:t>  </a:t>
            </a:r>
            <a:r>
              <a:rPr lang="ru-RU" sz="2000" dirty="0" err="1" smtClean="0"/>
              <a:t>җир</a:t>
            </a:r>
            <a:r>
              <a:rPr lang="ru-RU" sz="2000" dirty="0" smtClean="0"/>
              <a:t>»  </a:t>
            </a:r>
            <a:r>
              <a:rPr lang="ru-RU" sz="2000" dirty="0" err="1" smtClean="0"/>
              <a:t>һәм  </a:t>
            </a:r>
            <a:r>
              <a:rPr lang="ru-RU" sz="2000" dirty="0" smtClean="0"/>
              <a:t>«</a:t>
            </a:r>
            <a:r>
              <a:rPr lang="ru-RU" sz="2000" dirty="0" err="1" smtClean="0"/>
              <a:t>Җомга көн </a:t>
            </a:r>
            <a:r>
              <a:rPr lang="ru-RU" sz="2000" dirty="0" smtClean="0"/>
              <a:t>кич </a:t>
            </a:r>
            <a:r>
              <a:rPr lang="ru-RU" sz="2000" dirty="0" err="1" smtClean="0"/>
              <a:t>белән</a:t>
            </a:r>
            <a:r>
              <a:rPr lang="ru-RU" sz="2000" dirty="0" smtClean="0"/>
              <a:t>»  </a:t>
            </a:r>
            <a:r>
              <a:rPr lang="ru-RU" sz="2000" dirty="0" err="1" smtClean="0"/>
              <a:t>әсәрләре  буенча</a:t>
            </a:r>
            <a:r>
              <a:rPr lang="ru-RU" sz="2000" dirty="0" smtClean="0"/>
              <a:t>   </a:t>
            </a:r>
            <a:r>
              <a:rPr lang="ru-RU" sz="2000" dirty="0" err="1" smtClean="0"/>
              <a:t>тө</a:t>
            </a:r>
            <a:r>
              <a:rPr lang="tt-RU" sz="2000" dirty="0" smtClean="0"/>
              <a:t>шерелде. </a:t>
            </a:r>
            <a:r>
              <a:rPr lang="ru-RU" sz="2000" dirty="0" smtClean="0"/>
              <a:t>     </a:t>
            </a:r>
          </a:p>
        </p:txBody>
      </p:sp>
      <p:sp>
        <p:nvSpPr>
          <p:cNvPr id="10" name="Скругленный прямоугольник 9"/>
          <p:cNvSpPr/>
          <p:nvPr/>
        </p:nvSpPr>
        <p:spPr>
          <a:xfrm>
            <a:off x="357158" y="142852"/>
            <a:ext cx="8286808" cy="1269924"/>
          </a:xfrm>
          <a:prstGeom prst="roundRect">
            <a:avLst/>
          </a:prstGeom>
          <a:solidFill>
            <a:schemeClr val="accent6">
              <a:lumMod val="60000"/>
              <a:lumOff val="40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5"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Радик\Documents\Для презентации\spring-flowers.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 name="Заголовок 1"/>
          <p:cNvSpPr>
            <a:spLocks noGrp="1"/>
          </p:cNvSpPr>
          <p:nvPr>
            <p:ph type="title"/>
          </p:nvPr>
        </p:nvSpPr>
        <p:spPr>
          <a:xfrm>
            <a:off x="457200" y="332656"/>
            <a:ext cx="8229600" cy="216024"/>
          </a:xfrm>
        </p:spPr>
        <p:txBody>
          <a:bodyPr>
            <a:noAutofit/>
          </a:bodyPr>
          <a:lstStyle/>
          <a:p>
            <a:r>
              <a:rPr lang="tt-RU" sz="2800" dirty="0" smtClean="0"/>
              <a:t>”  Чәчелгән хәрефләр”уены </a:t>
            </a:r>
            <a:endParaRPr lang="ru-RU" sz="2800" b="1" dirty="0">
              <a:solidFill>
                <a:schemeClr val="accent6">
                  <a:lumMod val="50000"/>
                </a:schemeClr>
              </a:solidFill>
              <a:latin typeface="Times New Roman" pitchFamily="18" charset="0"/>
              <a:cs typeface="Times New Roman" pitchFamily="18" charset="0"/>
            </a:endParaRPr>
          </a:p>
        </p:txBody>
      </p:sp>
      <p:sp>
        <p:nvSpPr>
          <p:cNvPr id="9" name="Содержимое 8"/>
          <p:cNvSpPr>
            <a:spLocks noGrp="1"/>
          </p:cNvSpPr>
          <p:nvPr>
            <p:ph idx="1"/>
          </p:nvPr>
        </p:nvSpPr>
        <p:spPr/>
        <p:txBody>
          <a:bodyPr/>
          <a:lstStyle/>
          <a:p>
            <a:r>
              <a:rPr lang="tt-RU" dirty="0" smtClean="0"/>
              <a:t> “Язгы кәрваннар”.  </a:t>
            </a:r>
          </a:p>
          <a:p>
            <a:r>
              <a:rPr lang="tt-RU" dirty="0" smtClean="0"/>
              <a:t>“Дүртәү”. </a:t>
            </a:r>
          </a:p>
          <a:p>
            <a:r>
              <a:rPr lang="tt-RU" dirty="0" smtClean="0"/>
              <a:t> “Бибинур”. </a:t>
            </a:r>
          </a:p>
          <a:p>
            <a:r>
              <a:rPr lang="tt-RU" dirty="0" smtClean="0"/>
              <a:t> “Әтәч менгән читәнгә”.</a:t>
            </a:r>
          </a:p>
          <a:p>
            <a:r>
              <a:rPr lang="tt-RU" dirty="0" smtClean="0"/>
              <a:t>  ”Урталыкта”. </a:t>
            </a:r>
            <a:endParaRPr lang="ru-RU" dirty="0"/>
          </a:p>
        </p:txBody>
      </p:sp>
      <p:pic>
        <p:nvPicPr>
          <p:cNvPr id="5" name="Рисунок 4"/>
          <p:cNvPicPr/>
          <p:nvPr/>
        </p:nvPicPr>
        <p:blipFill>
          <a:blip r:embed="rId3" cstate="email"/>
          <a:srcRect/>
          <a:stretch>
            <a:fillRect/>
          </a:stretch>
        </p:blipFill>
        <p:spPr bwMode="auto">
          <a:xfrm>
            <a:off x="5580112" y="2420888"/>
            <a:ext cx="2699792" cy="2421548"/>
          </a:xfrm>
          <a:prstGeom prst="rect">
            <a:avLst/>
          </a:prstGeom>
          <a:noFill/>
          <a:ln w="9525">
            <a:noFill/>
            <a:miter lim="800000"/>
            <a:headEnd/>
            <a:tailEnd/>
          </a:ln>
          <a:effectLst/>
        </p:spPr>
      </p:pic>
      <p:sp>
        <p:nvSpPr>
          <p:cNvPr id="6" name="Скругленный прямоугольник 5"/>
          <p:cNvSpPr/>
          <p:nvPr/>
        </p:nvSpPr>
        <p:spPr>
          <a:xfrm>
            <a:off x="357158" y="260648"/>
            <a:ext cx="8286808" cy="1296144"/>
          </a:xfrm>
          <a:prstGeom prst="roundRect">
            <a:avLst/>
          </a:prstGeom>
          <a:solidFill>
            <a:schemeClr val="accent6">
              <a:lumMod val="60000"/>
              <a:lumOff val="40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936104"/>
          </a:xfrm>
        </p:spPr>
        <p:txBody>
          <a:bodyPr>
            <a:normAutofit fontScale="90000"/>
          </a:bodyPr>
          <a:lstStyle/>
          <a:p>
            <a:r>
              <a:rPr lang="tt-RU" sz="3100" i="1" dirty="0" smtClean="0"/>
              <a:t>Т</a:t>
            </a:r>
            <a:r>
              <a:rPr lang="ru-RU" sz="3100" i="1" dirty="0" err="1" smtClean="0"/>
              <a:t>атар</a:t>
            </a:r>
            <a:r>
              <a:rPr lang="ru-RU" sz="3100" i="1" dirty="0" smtClean="0"/>
              <a:t> теле </a:t>
            </a:r>
            <a:r>
              <a:rPr lang="ru-RU" sz="3100" i="1" dirty="0" err="1" smtClean="0"/>
              <a:t>кыл</a:t>
            </a:r>
            <a:r>
              <a:rPr lang="ru-RU" sz="3100" i="1" dirty="0" smtClean="0"/>
              <a:t> </a:t>
            </a:r>
            <a:r>
              <a:rPr lang="ru-RU" sz="3100" i="1" dirty="0" err="1" smtClean="0"/>
              <a:t>өстендә торган</a:t>
            </a:r>
            <a:r>
              <a:rPr lang="ru-RU" sz="3100" i="1" dirty="0" smtClean="0"/>
              <a:t> </a:t>
            </a:r>
            <a:r>
              <a:rPr lang="ru-RU" sz="3100" i="1" dirty="0" err="1" smtClean="0"/>
              <a:t>бүгенге көндә</a:t>
            </a:r>
            <a:r>
              <a:rPr lang="ru-RU" sz="3100" i="1" dirty="0" smtClean="0"/>
              <a:t> </a:t>
            </a:r>
            <a:r>
              <a:rPr lang="ru-RU" sz="3100" i="1" dirty="0" err="1" smtClean="0"/>
              <a:t>әдип язып</a:t>
            </a:r>
            <a:r>
              <a:rPr lang="ru-RU" sz="3100" i="1" dirty="0" smtClean="0"/>
              <a:t> </a:t>
            </a:r>
            <a:r>
              <a:rPr lang="ru-RU" sz="3100" i="1" dirty="0" err="1" smtClean="0"/>
              <a:t>калдырган</a:t>
            </a:r>
            <a:r>
              <a:rPr lang="ru-RU" sz="3100" i="1" dirty="0" smtClean="0"/>
              <a:t> </a:t>
            </a:r>
            <a:r>
              <a:rPr lang="ru-RU" sz="3100" i="1" dirty="0" err="1" smtClean="0"/>
              <a:t>сүзләр бигрәк тә </a:t>
            </a:r>
            <a:r>
              <a:rPr lang="ru-RU" sz="3100" i="1" dirty="0" err="1" smtClean="0"/>
              <a:t>актуаль</a:t>
            </a:r>
            <a:r>
              <a:rPr lang="ru-RU" sz="3100" i="1" dirty="0" smtClean="0"/>
              <a:t>  </a:t>
            </a:r>
            <a:r>
              <a:rPr lang="ru-RU" sz="3100" i="1" dirty="0" err="1" smtClean="0"/>
              <a:t>яңгырый</a:t>
            </a:r>
            <a:r>
              <a:rPr lang="ru-RU" sz="3100" i="1" dirty="0" smtClean="0"/>
              <a:t>. </a:t>
            </a:r>
            <a:endParaRPr lang="ru-RU" dirty="0"/>
          </a:p>
        </p:txBody>
      </p:sp>
      <p:sp>
        <p:nvSpPr>
          <p:cNvPr id="3" name="Содержимое 2"/>
          <p:cNvSpPr>
            <a:spLocks noGrp="1"/>
          </p:cNvSpPr>
          <p:nvPr>
            <p:ph idx="1"/>
          </p:nvPr>
        </p:nvSpPr>
        <p:spPr>
          <a:xfrm>
            <a:off x="457200" y="2492896"/>
            <a:ext cx="8229600" cy="3633267"/>
          </a:xfrm>
        </p:spPr>
        <p:txBody>
          <a:bodyPr/>
          <a:lstStyle/>
          <a:p>
            <a:endParaRPr lang="ru-RU" dirty="0"/>
          </a:p>
        </p:txBody>
      </p:sp>
      <p:pic>
        <p:nvPicPr>
          <p:cNvPr id="37890" name="Picture 2" descr="http://www.intertat.ru/upload/%D0%B0%D1%8F%D0%B7%20%D0%B3%D1%8B%D0%B9%D0%BB%D3%99%D2%97%D0%B5%D0%B2.png"/>
          <p:cNvPicPr>
            <a:picLocks noChangeAspect="1" noChangeArrowheads="1"/>
          </p:cNvPicPr>
          <p:nvPr/>
        </p:nvPicPr>
        <p:blipFill>
          <a:blip r:embed="rId2" cstate="print"/>
          <a:srcRect/>
          <a:stretch>
            <a:fillRect/>
          </a:stretch>
        </p:blipFill>
        <p:spPr bwMode="auto">
          <a:xfrm>
            <a:off x="899592" y="1628800"/>
            <a:ext cx="6408712" cy="4968552"/>
          </a:xfrm>
          <a:prstGeom prst="rect">
            <a:avLst/>
          </a:prstGeom>
          <a:noFill/>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Радик\Documents\Для презентации\0_a9125_bb352b30_XL.jpg"/>
          <p:cNvPicPr>
            <a:picLocks noChangeAspect="1" noChangeArrowheads="1"/>
          </p:cNvPicPr>
          <p:nvPr/>
        </p:nvPicPr>
        <p:blipFill>
          <a:blip r:embed="rId2" cstate="print"/>
          <a:srcRect/>
          <a:stretch>
            <a:fillRect/>
          </a:stretch>
        </p:blipFill>
        <p:spPr bwMode="auto">
          <a:xfrm>
            <a:off x="0" y="0"/>
            <a:ext cx="9172443" cy="6858000"/>
          </a:xfrm>
          <a:prstGeom prst="rect">
            <a:avLst/>
          </a:prstGeom>
          <a:noFill/>
        </p:spPr>
      </p:pic>
      <p:sp>
        <p:nvSpPr>
          <p:cNvPr id="5" name="Скругленный прямоугольник 4"/>
          <p:cNvSpPr/>
          <p:nvPr/>
        </p:nvSpPr>
        <p:spPr>
          <a:xfrm>
            <a:off x="357158" y="142852"/>
            <a:ext cx="8286808" cy="1125908"/>
          </a:xfrm>
          <a:prstGeom prst="roundRect">
            <a:avLst/>
          </a:prstGeom>
          <a:solidFill>
            <a:schemeClr val="accent6">
              <a:lumMod val="60000"/>
              <a:lumOff val="40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noAutofit/>
          </a:bodyPr>
          <a:lstStyle/>
          <a:p>
            <a:r>
              <a:rPr lang="tt-RU" sz="2400" dirty="0" smtClean="0"/>
              <a:t>Рефлексия</a:t>
            </a:r>
            <a:br>
              <a:rPr lang="tt-RU" sz="2400" dirty="0" smtClean="0"/>
            </a:br>
            <a:r>
              <a:rPr lang="tt-RU" sz="2400" dirty="0" smtClean="0"/>
              <a:t>.</a:t>
            </a:r>
            <a:endParaRPr lang="ru-RU" sz="2400" dirty="0"/>
          </a:p>
        </p:txBody>
      </p:sp>
      <p:sp>
        <p:nvSpPr>
          <p:cNvPr id="7" name="Содержимое 6"/>
          <p:cNvSpPr>
            <a:spLocks noGrp="1"/>
          </p:cNvSpPr>
          <p:nvPr>
            <p:ph idx="1"/>
          </p:nvPr>
        </p:nvSpPr>
        <p:spPr>
          <a:xfrm>
            <a:off x="457200" y="1700808"/>
            <a:ext cx="8229600" cy="4425355"/>
          </a:xfrm>
        </p:spPr>
        <p:txBody>
          <a:bodyPr>
            <a:normAutofit/>
          </a:bodyPr>
          <a:lstStyle/>
          <a:p>
            <a:r>
              <a:rPr lang="tt-RU" dirty="0" smtClean="0"/>
              <a:t> </a:t>
            </a:r>
          </a:p>
          <a:p>
            <a:r>
              <a:rPr lang="tt-RU" dirty="0" smtClean="0"/>
              <a:t>кызыл түгәрәк-миңа дәрестә уңай,  җиңел булды.</a:t>
            </a:r>
          </a:p>
          <a:p>
            <a:r>
              <a:rPr lang="tt-RU" dirty="0" smtClean="0"/>
              <a:t>Яшел  түгәрәк-  миңа дәрестә кызык булды,күп яңалык белдем,ләкин катнашырга кыенсындым.                                                                                                                                   Зәңгәр  түгәрәк-  дәрестә авыр булды, ләкин кабатлармын, өйрәнермен.</a:t>
            </a:r>
            <a:endParaRPr lang="ru-RU"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Радик\Desktop\curves-orange-and-white-backgrounds-powerpoin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Содержимое 5"/>
          <p:cNvSpPr>
            <a:spLocks noGrp="1"/>
          </p:cNvSpPr>
          <p:nvPr>
            <p:ph idx="1"/>
          </p:nvPr>
        </p:nvSpPr>
        <p:spPr>
          <a:xfrm>
            <a:off x="428596" y="785794"/>
            <a:ext cx="8229600" cy="4786346"/>
          </a:xfrm>
        </p:spPr>
        <p:txBody>
          <a:bodyPr>
            <a:normAutofit fontScale="25000" lnSpcReduction="20000"/>
          </a:bodyPr>
          <a:lstStyle/>
          <a:p>
            <a:r>
              <a:rPr lang="tt-RU" sz="8000" b="1" dirty="0" smtClean="0"/>
              <a:t>Максат</a:t>
            </a:r>
            <a:r>
              <a:rPr lang="tt-RU" sz="8000" dirty="0" smtClean="0"/>
              <a:t>::А. Гыйләҗевның тормыш юлын, иҗатын ныгыту,укучыларда әсәрләргә анализ ясау күнекмәләрен үстерү,әсәрләрнең әһәмиятен билгеләү;</a:t>
            </a:r>
            <a:endParaRPr lang="ru-RU" sz="8000" dirty="0" smtClean="0"/>
          </a:p>
          <a:p>
            <a:r>
              <a:rPr lang="tt-RU" sz="8000" dirty="0" smtClean="0"/>
              <a:t> туган телебезгә, җиребезгә мәхәббәт хисен формалаштыру, әсәрләрдә күтәрелгән  мәсьәләләр аша укучыларда әхлаклылык сыйфатлары тәрбияләү;</a:t>
            </a:r>
            <a:endParaRPr lang="ru-RU" sz="8000" dirty="0" smtClean="0"/>
          </a:p>
          <a:p>
            <a:r>
              <a:rPr lang="tt-RU" sz="8000" dirty="0" smtClean="0"/>
              <a:t>тормыш тәҗрибәсе бирү, укучыларны үз фикерләрен дөрес, эзлекле әйтә белергә өйрәтү, иҗади фикерләү сәләтен үстерү</a:t>
            </a:r>
            <a:endParaRPr lang="ru-RU" sz="8000" dirty="0" smtClean="0"/>
          </a:p>
          <a:p>
            <a:endParaRPr lang="en-US" sz="8000" dirty="0" smtClean="0"/>
          </a:p>
          <a:p>
            <a:r>
              <a:rPr lang="tt-RU" sz="8000" b="1" dirty="0" smtClean="0"/>
              <a:t>Планлаштырылган нәтиҗәләр:</a:t>
            </a:r>
            <a:endParaRPr lang="ru-RU" sz="8000" b="1" dirty="0" smtClean="0"/>
          </a:p>
          <a:p>
            <a:r>
              <a:rPr lang="tt-RU" sz="8000" dirty="0" smtClean="0"/>
              <a:t>Шәхескә бәйле: геройларның яшәү кыйбласы аша нәтиҗәләр ясау һәм рухи сәламәтлек, укучыларда телгә, туган җиргә мәхәббәт, кешелеклелек, шәфкатьлелек хисләре тәрбияләү.</a:t>
            </a:r>
            <a:endParaRPr lang="ru-RU" sz="8000" dirty="0" smtClean="0"/>
          </a:p>
          <a:p>
            <a:r>
              <a:rPr lang="tt-RU" sz="8000" dirty="0" smtClean="0"/>
              <a:t>Метапредмет-булган вакыйгаларга нигезләнеп, әсәр геройлары яшәгән чорга характеристика бирү.	                                                                                                        Предмет- укучыларның А. Гыйләҗев турында белемнәрен ныгыту,укылган әдәби әсәрләрнең уртак идея, проблемасын ачыклый белу.</a:t>
            </a:r>
            <a:endParaRPr lang="ru-RU" sz="8000" dirty="0" smtClean="0"/>
          </a:p>
          <a:p>
            <a:endParaRPr lang="en-US" dirty="0" smtClean="0"/>
          </a:p>
          <a:p>
            <a:r>
              <a:rPr lang="tt-RU" dirty="0" smtClean="0"/>
              <a:t>. </a:t>
            </a:r>
            <a:endParaRPr lang="ru-RU" dirty="0" smtClean="0"/>
          </a:p>
          <a:p>
            <a:pPr algn="ctr">
              <a:buNone/>
            </a:pPr>
            <a:endParaRPr lang="ru-RU" b="1" dirty="0" smtClean="0">
              <a:solidFill>
                <a:schemeClr val="accent6">
                  <a:lumMod val="50000"/>
                </a:schemeClr>
              </a:solidFill>
              <a:latin typeface="Times New Roman" pitchFamily="18" charset="0"/>
              <a:cs typeface="Times New Roman" pitchFamily="18" charset="0"/>
            </a:endParaRPr>
          </a:p>
          <a:p>
            <a:pPr>
              <a:buNone/>
            </a:pPr>
            <a:r>
              <a:rPr lang="tt-RU" dirty="0" smtClean="0"/>
              <a:t>	</a:t>
            </a:r>
            <a:endParaRPr lang="tt-RU" dirty="0" smtClean="0">
              <a:latin typeface="Times New Roman" pitchFamily="18" charset="0"/>
              <a:cs typeface="Times New Roman" pitchFamily="18" charset="0"/>
            </a:endParaRPr>
          </a:p>
          <a:p>
            <a:pPr>
              <a:buNone/>
            </a:pPr>
            <a:endParaRPr lang="ru-RU" dirty="0" smtClean="0">
              <a:latin typeface="Times New Roman" pitchFamily="18" charset="0"/>
              <a:cs typeface="Times New Roman" pitchFamily="18" charset="0"/>
            </a:endParaRPr>
          </a:p>
          <a:p>
            <a:endParaRPr lang="ru-RU" dirty="0"/>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Радик\Documents\Для презентации\0_a9125_bb352b30_XL.jpg"/>
          <p:cNvPicPr>
            <a:picLocks noChangeAspect="1" noChangeArrowheads="1"/>
          </p:cNvPicPr>
          <p:nvPr/>
        </p:nvPicPr>
        <p:blipFill>
          <a:blip r:embed="rId2" cstate="print"/>
          <a:srcRect/>
          <a:stretch>
            <a:fillRect/>
          </a:stretch>
        </p:blipFill>
        <p:spPr bwMode="auto">
          <a:xfrm>
            <a:off x="0" y="0"/>
            <a:ext cx="9172443" cy="6858000"/>
          </a:xfrm>
          <a:prstGeom prst="rect">
            <a:avLst/>
          </a:prstGeom>
          <a:noFill/>
        </p:spPr>
      </p:pic>
      <p:sp>
        <p:nvSpPr>
          <p:cNvPr id="3" name="Заголовок 2"/>
          <p:cNvSpPr>
            <a:spLocks noGrp="1"/>
          </p:cNvSpPr>
          <p:nvPr>
            <p:ph type="title"/>
          </p:nvPr>
        </p:nvSpPr>
        <p:spPr/>
        <p:txBody>
          <a:bodyPr>
            <a:noAutofit/>
          </a:bodyPr>
          <a:lstStyle/>
          <a:p>
            <a:r>
              <a:rPr lang="tt-RU" sz="3600" dirty="0" smtClean="0">
                <a:solidFill>
                  <a:schemeClr val="accent6">
                    <a:lumMod val="50000"/>
                  </a:schemeClr>
                </a:solidFill>
                <a:latin typeface="Times New Roman" pitchFamily="18" charset="0"/>
                <a:cs typeface="Times New Roman" pitchFamily="18" charset="0"/>
              </a:rPr>
              <a:t>Өй эше</a:t>
            </a:r>
            <a:endParaRPr lang="ru-RU" sz="3600" dirty="0">
              <a:solidFill>
                <a:schemeClr val="accent6">
                  <a:lumMod val="50000"/>
                </a:schemeClr>
              </a:solidFill>
              <a:latin typeface="Times New Roman" pitchFamily="18" charset="0"/>
              <a:cs typeface="Times New Roman" pitchFamily="18" charset="0"/>
            </a:endParaRPr>
          </a:p>
        </p:txBody>
      </p:sp>
      <p:sp>
        <p:nvSpPr>
          <p:cNvPr id="8" name="Содержимое 7"/>
          <p:cNvSpPr>
            <a:spLocks noGrp="1"/>
          </p:cNvSpPr>
          <p:nvPr>
            <p:ph idx="1"/>
          </p:nvPr>
        </p:nvSpPr>
        <p:spPr/>
        <p:txBody>
          <a:bodyPr/>
          <a:lstStyle/>
          <a:p>
            <a:r>
              <a:rPr lang="tt-RU" dirty="0" smtClean="0"/>
              <a:t>1. ––А. Гыйләҗевның әсәрләрендәге бер геройга характеристика язырга;                                             –бүгенге дәрес турында  мәкалә язырга;                                                                              -“Минем туган җирем” темасына   сочинение язырга.</a:t>
            </a:r>
            <a:endParaRPr lang="ru-RU" dirty="0" smtClean="0"/>
          </a:p>
          <a:p>
            <a:endParaRPr lang="ru-RU" dirty="0"/>
          </a:p>
        </p:txBody>
      </p:sp>
      <p:sp>
        <p:nvSpPr>
          <p:cNvPr id="5" name="Скругленный прямоугольник 4"/>
          <p:cNvSpPr/>
          <p:nvPr/>
        </p:nvSpPr>
        <p:spPr>
          <a:xfrm>
            <a:off x="357158" y="142852"/>
            <a:ext cx="8286808" cy="1485948"/>
          </a:xfrm>
          <a:prstGeom prst="roundRect">
            <a:avLst/>
          </a:prstGeom>
          <a:solidFill>
            <a:schemeClr val="accent6">
              <a:lumMod val="60000"/>
              <a:lumOff val="40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25"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Радик\Documents\Для презентации\OrangSlaidMini.jpg"/>
          <p:cNvPicPr>
            <a:picLocks noChangeAspect="1" noChangeArrowheads="1"/>
          </p:cNvPicPr>
          <p:nvPr/>
        </p:nvPicPr>
        <p:blipFill>
          <a:blip r:embed="rId2" cstate="print"/>
          <a:srcRect/>
          <a:stretch>
            <a:fillRect/>
          </a:stretch>
        </p:blipFill>
        <p:spPr bwMode="auto">
          <a:xfrm>
            <a:off x="0" y="0"/>
            <a:ext cx="9144031" cy="6858000"/>
          </a:xfrm>
          <a:prstGeom prst="rect">
            <a:avLst/>
          </a:prstGeom>
          <a:noFill/>
        </p:spPr>
      </p:pic>
      <p:sp>
        <p:nvSpPr>
          <p:cNvPr id="198659" name="Rectangle 5"/>
          <p:cNvSpPr>
            <a:spLocks noChangeArrowheads="1"/>
          </p:cNvSpPr>
          <p:nvPr/>
        </p:nvSpPr>
        <p:spPr bwMode="auto">
          <a:xfrm>
            <a:off x="1071538" y="2346701"/>
            <a:ext cx="6380782" cy="707886"/>
          </a:xfrm>
          <a:prstGeom prst="rect">
            <a:avLst/>
          </a:prstGeom>
          <a:noFill/>
          <a:ln w="9525">
            <a:noFill/>
            <a:miter lim="800000"/>
            <a:headEnd/>
            <a:tailEnd/>
          </a:ln>
        </p:spPr>
        <p:txBody>
          <a:bodyPr wrap="square" anchor="ctr">
            <a:spAutoFit/>
          </a:bodyPr>
          <a:lstStyle/>
          <a:p>
            <a:endParaRPr lang="tt-RU" sz="2000" b="1" dirty="0" smtClean="0">
              <a:solidFill>
                <a:srgbClr val="0000FF"/>
              </a:solidFill>
              <a:hlinkClick r:id="rId3"/>
            </a:endParaRPr>
          </a:p>
          <a:p>
            <a:pPr marL="457200" indent="-457200">
              <a:buFont typeface="+mj-lt"/>
              <a:buAutoNum type="arabicPeriod"/>
            </a:pPr>
            <a:endParaRPr lang="tt-RU" sz="2000" b="1" dirty="0" smtClean="0">
              <a:latin typeface="Times New Roman" pitchFamily="18" charset="0"/>
              <a:cs typeface="Times New Roman" pitchFamily="18" charset="0"/>
            </a:endParaRPr>
          </a:p>
        </p:txBody>
      </p:sp>
      <p:sp>
        <p:nvSpPr>
          <p:cNvPr id="5" name="Прямоугольник 4"/>
          <p:cNvSpPr/>
          <p:nvPr/>
        </p:nvSpPr>
        <p:spPr>
          <a:xfrm>
            <a:off x="971600" y="980728"/>
            <a:ext cx="7056784" cy="5447645"/>
          </a:xfrm>
          <a:prstGeom prst="rect">
            <a:avLst/>
          </a:prstGeom>
        </p:spPr>
        <p:txBody>
          <a:bodyPr wrap="square">
            <a:spAutoFit/>
          </a:bodyPr>
          <a:lstStyle/>
          <a:p>
            <a:r>
              <a:rPr lang="ru-RU" u="sng" dirty="0" smtClean="0"/>
              <a:t>                            </a:t>
            </a:r>
            <a:r>
              <a:rPr lang="ru-RU" sz="2400" u="sng" dirty="0" err="1" smtClean="0"/>
              <a:t>Кулланылган</a:t>
            </a:r>
            <a:r>
              <a:rPr lang="ru-RU" sz="2400" u="sng" dirty="0" smtClean="0"/>
              <a:t>   </a:t>
            </a:r>
            <a:r>
              <a:rPr lang="ru-RU" sz="2400" u="sng" dirty="0" err="1" smtClean="0"/>
              <a:t>әдәбият</a:t>
            </a:r>
          </a:p>
          <a:p>
            <a:r>
              <a:rPr lang="en-US" u="sng" dirty="0" smtClean="0"/>
              <a:t>[</a:t>
            </a:r>
            <a:r>
              <a:rPr lang="ru-RU" dirty="0" smtClean="0">
                <a:solidFill>
                  <a:schemeClr val="bg1"/>
                </a:solidFill>
              </a:rPr>
              <a:t>Х</a:t>
            </a:r>
            <a:r>
              <a:rPr lang="tt-RU" dirty="0" smtClean="0"/>
              <a:t> 1.Аяз Гыйләҗев. 3 том.5-143 бит. Казан Татарстан китап нәшрияты 1994 ел.</a:t>
            </a:r>
            <a:endParaRPr lang="ru-RU" dirty="0" smtClean="0"/>
          </a:p>
          <a:p>
            <a:r>
              <a:rPr lang="tt-RU" dirty="0" smtClean="0"/>
              <a:t>2.Ахунов Г. Язучы һәм заман//Казан утлары.-1998.-№1-Б.110-126.</a:t>
            </a:r>
            <a:endParaRPr lang="ru-RU" dirty="0" smtClean="0"/>
          </a:p>
          <a:p>
            <a:r>
              <a:rPr lang="tt-RU" dirty="0" smtClean="0"/>
              <a:t>3.Гыйләҗев А. Балачак сукмаклары//Идел.-2001.-№5-Б.28-37.</a:t>
            </a:r>
            <a:endParaRPr lang="ru-RU" dirty="0" smtClean="0"/>
          </a:p>
          <a:p>
            <a:r>
              <a:rPr lang="tt-RU" dirty="0" smtClean="0"/>
              <a:t>4.Гыйләҗев А. Ил кайный, фикер көрәшә//Казан утлары.-1988.№1-Б.177-182.</a:t>
            </a:r>
            <a:endParaRPr lang="ru-RU" dirty="0" smtClean="0"/>
          </a:p>
          <a:p>
            <a:r>
              <a:rPr lang="tt-RU" dirty="0" smtClean="0"/>
              <a:t>5.Гыйләҗев А. Юл башында нурлы яктылык ул//Казан утлары.-2002.№3-Б.88-122.</a:t>
            </a:r>
            <a:endParaRPr lang="ru-RU" dirty="0" smtClean="0"/>
          </a:p>
          <a:p>
            <a:r>
              <a:rPr lang="tt-RU" dirty="0" smtClean="0"/>
              <a:t>6.Җәләлиева М.Ш. А.Гыйләҗев повестьларында әдәби герой//Әдәбиятыбызның җырлы җишмәләре-Казан:Мәгариф нәшр.-2001-Б.84-85.</a:t>
            </a:r>
            <a:endParaRPr lang="ru-RU" dirty="0" smtClean="0"/>
          </a:p>
          <a:p>
            <a:r>
              <a:rPr lang="tt-RU" dirty="0" smtClean="0"/>
              <a:t>7.Миңнуллин Р. Безнең яраткан әдипләребез//Сабантуй.-1994.-19 фев.-Б.2-3.</a:t>
            </a:r>
            <a:endParaRPr lang="ru-RU" dirty="0" smtClean="0"/>
          </a:p>
          <a:p>
            <a:r>
              <a:rPr lang="tt-RU" dirty="0" smtClean="0"/>
              <a:t>8.Мөхәммәдиев Р.С.Күңелдәге эзләр//Якутлар табыладыр вакыт белән. Казан:Тат. кит. нәшр. -1983-Б.141.</a:t>
            </a:r>
            <a:endParaRPr lang="ru-RU" dirty="0" smtClean="0"/>
          </a:p>
          <a:p>
            <a:r>
              <a:rPr lang="tt-RU" dirty="0" smtClean="0"/>
              <a:t>9.Таҗетдинов Р.А. Аяз Гыйләҗев//Ватаным Татарстан.-2002-15 март-Б.3.</a:t>
            </a:r>
            <a:endParaRPr lang="ru-RU" dirty="0" smtClean="0"/>
          </a:p>
          <a:p>
            <a:r>
              <a:rPr lang="tt-RU" dirty="0" smtClean="0"/>
              <a:t> </a:t>
            </a:r>
            <a:endParaRPr lang="en-US" dirty="0" smtClean="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spect="1" noChangeArrowheads="1"/>
          </p:cNvPicPr>
          <p:nvPr/>
        </p:nvPicPr>
        <p:blipFill>
          <a:blip r:embed="rId3" cstate="print"/>
          <a:srcRect/>
          <a:stretch>
            <a:fillRect/>
          </a:stretch>
        </p:blipFill>
        <p:spPr bwMode="auto">
          <a:xfrm>
            <a:off x="816480" y="260648"/>
            <a:ext cx="7511040" cy="6271878"/>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067944" y="1700808"/>
            <a:ext cx="4618856" cy="4425355"/>
          </a:xfrm>
        </p:spPr>
        <p:txBody>
          <a:bodyPr>
            <a:normAutofit fontScale="55000" lnSpcReduction="20000"/>
          </a:bodyPr>
          <a:lstStyle/>
          <a:p>
            <a:r>
              <a:rPr lang="tt-RU" b="1" i="1" dirty="0" smtClean="0"/>
              <a:t>“Аяз Гыйләҗев – татарны  милләт, ил язмышына битараф булмаган оста каләм иясе кулы белән язылган хәзинәләребез. Аяз Гыйләҗев әсәрләренең тәрбияви кыйммәте әйтеп бетергесез зур. Алар – безнең милләтебезнең рухи байлыгы, милли үзенчәлекләре турында чорыбыз вакыйгаларына бәйләп язылган әдәби әсәрләр. Безнең чор кешеләренең яшәү рәвешләрен киләчәк буыннарга да алып бару вазифасы тапшырылган аларга.  Ул күпләргә үрнәк булырлык төпле гаилә башлыгы, тирән фикер иясе булды. Татарстанның халык язучысы Аяз Гыйләҗевнең мирасын яратып һәм хөрмәт итеп яшәсәк, рухи офыкларыбыз киңәер</a:t>
            </a:r>
            <a:r>
              <a:rPr lang="tt-RU" dirty="0" smtClean="0"/>
              <a:t> “. </a:t>
            </a: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179512" y="188640"/>
            <a:ext cx="3672408" cy="5400228"/>
          </a:xfrm>
          <a:prstGeom prst="rect">
            <a:avLst/>
          </a:prstGeom>
          <a:noFill/>
          <a:ln w="9525">
            <a:noFill/>
            <a:round/>
            <a:headEnd/>
            <a:tailEnd/>
          </a:ln>
        </p:spPr>
      </p:pic>
      <p:sp>
        <p:nvSpPr>
          <p:cNvPr id="5" name="Прямоугольник 4"/>
          <p:cNvSpPr/>
          <p:nvPr/>
        </p:nvSpPr>
        <p:spPr>
          <a:xfrm>
            <a:off x="611560" y="5949280"/>
            <a:ext cx="7992888" cy="369332"/>
          </a:xfrm>
          <a:prstGeom prst="rect">
            <a:avLst/>
          </a:prstGeom>
        </p:spPr>
        <p:txBody>
          <a:bodyPr wrap="square">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i="1" dirty="0" smtClean="0">
                <a:solidFill>
                  <a:srgbClr val="000000"/>
                </a:solidFill>
              </a:rPr>
              <a:t>Минтимер </a:t>
            </a:r>
            <a:r>
              <a:rPr lang="ru-RU" i="1" dirty="0" err="1" smtClean="0">
                <a:solidFill>
                  <a:srgbClr val="000000"/>
                </a:solidFill>
              </a:rPr>
              <a:t>Шәймиев</a:t>
            </a:r>
            <a:r>
              <a:rPr lang="ru-RU" i="1" dirty="0" smtClean="0">
                <a:solidFill>
                  <a:srgbClr val="000000"/>
                </a:solidFill>
              </a:rPr>
              <a:t>, </a:t>
            </a:r>
            <a:r>
              <a:rPr lang="tt-RU" i="1" dirty="0" smtClean="0">
                <a:solidFill>
                  <a:srgbClr val="000000"/>
                </a:solidFill>
              </a:rPr>
              <a:t>Татарстан Республикасының беренче президенты</a:t>
            </a:r>
            <a:endParaRPr lang="tt-RU" i="1" dirty="0">
              <a:solidFill>
                <a:srgbClr val="00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fill="hold" nodeType="withEffect">
                                  <p:stCondLst>
                                    <p:cond delay="0"/>
                                  </p:stCondLst>
                                  <p:childTnLst>
                                    <p:set>
                                      <p:cBhvr additive="repl">
                                        <p:cTn id="6" dur="1" fill="hold">
                                          <p:stCondLst>
                                            <p:cond delay="0"/>
                                          </p:stCondLst>
                                        </p:cTn>
                                        <p:tgtEl>
                                          <p:spTgt spid="4"/>
                                        </p:tgtEl>
                                        <p:attrNameLst>
                                          <p:attrName>style.visibility</p:attrName>
                                        </p:attrNameLst>
                                      </p:cBhvr>
                                      <p:to>
                                        <p:strVal val="visible"/>
                                      </p:to>
                                    </p:set>
                                    <p:anim calcmode="lin" valueType="num">
                                      <p:cBhvr additive="repl">
                                        <p:cTn id="7" dur="1000" fill="hold"/>
                                        <p:tgtEl>
                                          <p:spTgt spid="4"/>
                                        </p:tgtEl>
                                        <p:attrNameLst>
                                          <p:attrName>ppt_w</p:attrName>
                                        </p:attrNameLst>
                                      </p:cBhvr>
                                      <p:tavLst>
                                        <p:tav tm="100000">
                                          <p:val>
                                            <p:strVal val="#ppt_w*0.70"/>
                                          </p:val>
                                        </p:tav>
                                        <p:tav>
                                          <p:val>
                                            <p:strVal val="#ppt_w"/>
                                          </p:val>
                                        </p:tav>
                                      </p:tavLst>
                                    </p:anim>
                                    <p:anim calcmode="lin" valueType="num">
                                      <p:cBhvr additive="repl">
                                        <p:cTn id="8" dur="1000" fill="hold"/>
                                        <p:tgtEl>
                                          <p:spTgt spid="4"/>
                                        </p:tgtEl>
                                        <p:attrNameLst>
                                          <p:attrName>ppt_h</p:attrName>
                                        </p:attrNameLst>
                                      </p:cBhvr>
                                      <p:tavLst>
                                        <p:tav tm="100000">
                                          <p:val>
                                            <p:strVal val="#ppt_h"/>
                                          </p:val>
                                        </p:tav>
                                        <p:tav>
                                          <p:val>
                                            <p:strVal val="#ppt_h"/>
                                          </p:val>
                                        </p:tav>
                                      </p:tavLst>
                                    </p:anim>
                                    <p:animEffect transition="in" filter="fade">
                                      <p:cBhvr additive="repl">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дик\Documents\Для презентации\spring-flowers.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7" name="Скругленный прямоугольник 6"/>
          <p:cNvSpPr/>
          <p:nvPr/>
        </p:nvSpPr>
        <p:spPr>
          <a:xfrm>
            <a:off x="714348" y="214290"/>
            <a:ext cx="7286676" cy="1342502"/>
          </a:xfrm>
          <a:prstGeom prst="roundRect">
            <a:avLst/>
          </a:prstGeom>
          <a:solidFill>
            <a:schemeClr val="accent6">
              <a:lumMod val="60000"/>
              <a:lumOff val="40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title"/>
          </p:nvPr>
        </p:nvSpPr>
        <p:spPr/>
        <p:txBody>
          <a:bodyPr>
            <a:normAutofit/>
          </a:bodyPr>
          <a:lstStyle/>
          <a:p>
            <a:r>
              <a:rPr lang="tt-RU" dirty="0" smtClean="0"/>
              <a:t>Татарның милли кыңгыравы.</a:t>
            </a:r>
            <a:endParaRPr lang="ru-RU" dirty="0"/>
          </a:p>
        </p:txBody>
      </p:sp>
      <p:sp>
        <p:nvSpPr>
          <p:cNvPr id="12" name="Содержимое 11"/>
          <p:cNvSpPr>
            <a:spLocks noGrp="1"/>
          </p:cNvSpPr>
          <p:nvPr>
            <p:ph sz="half" idx="2"/>
          </p:nvPr>
        </p:nvSpPr>
        <p:spPr/>
        <p:txBody>
          <a:bodyPr>
            <a:normAutofit/>
          </a:bodyPr>
          <a:lstStyle/>
          <a:p>
            <a:r>
              <a:rPr lang="tt-RU" dirty="0" smtClean="0"/>
              <a:t>Аяз Мирсәет улы Гыйләҗев 1928 нче елның 15 гыйнварында Сарман районы Чукмарлы авылында туган. Ләкин аның балачагы Зәй районы Югары Баграж авылында уза</a:t>
            </a:r>
          </a:p>
        </p:txBody>
      </p:sp>
      <p:pic>
        <p:nvPicPr>
          <p:cNvPr id="10" name="Picture 2" descr="C:\Users\Техникум\Desktop\ayaz.jpg"/>
          <p:cNvPicPr>
            <a:picLocks noGrp="1" noChangeAspect="1" noChangeArrowheads="1"/>
          </p:cNvPicPr>
          <p:nvPr>
            <p:ph sz="half" idx="1"/>
          </p:nvPr>
        </p:nvPicPr>
        <p:blipFill>
          <a:blip r:embed="rId3" cstate="print"/>
          <a:srcRect/>
          <a:stretch>
            <a:fillRect/>
          </a:stretch>
        </p:blipFill>
        <p:spPr bwMode="auto">
          <a:xfrm>
            <a:off x="683568" y="1600200"/>
            <a:ext cx="3402345" cy="4525963"/>
          </a:xfrm>
          <a:prstGeom prst="rect">
            <a:avLst/>
          </a:prstGeom>
          <a:noFill/>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дик\Documents\Для презентации\spring-flowers.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7" name="Скругленный прямоугольник 6"/>
          <p:cNvSpPr/>
          <p:nvPr/>
        </p:nvSpPr>
        <p:spPr>
          <a:xfrm>
            <a:off x="714348" y="214290"/>
            <a:ext cx="7286676" cy="1342502"/>
          </a:xfrm>
          <a:prstGeom prst="roundRect">
            <a:avLst/>
          </a:prstGeom>
          <a:solidFill>
            <a:schemeClr val="accent6">
              <a:lumMod val="60000"/>
              <a:lumOff val="40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title"/>
          </p:nvPr>
        </p:nvSpPr>
        <p:spPr>
          <a:xfrm>
            <a:off x="457200" y="116632"/>
            <a:ext cx="8229600" cy="1301006"/>
          </a:xfrm>
        </p:spPr>
        <p:txBody>
          <a:bodyPr>
            <a:normAutofit fontScale="90000"/>
          </a:bodyPr>
          <a:lstStyle/>
          <a:p>
            <a:pPr>
              <a:lnSpc>
                <a:spcPct val="95000"/>
              </a:lnSpc>
              <a:tabLst>
                <a:tab pos="656650" algn="l"/>
                <a:tab pos="1313299" algn="l"/>
                <a:tab pos="1969949" algn="l"/>
                <a:tab pos="2626599" algn="l"/>
                <a:tab pos="3283248" algn="l"/>
                <a:tab pos="3939898" algn="l"/>
                <a:tab pos="4596548" algn="l"/>
                <a:tab pos="5253198" algn="l"/>
                <a:tab pos="5909847" algn="l"/>
                <a:tab pos="6566497" algn="l"/>
              </a:tabLst>
            </a:pPr>
            <a:r>
              <a:rPr lang="ru-RU" sz="4000" b="1" dirty="0" smtClean="0">
                <a:solidFill>
                  <a:srgbClr val="FF0000"/>
                </a:solidFill>
                <a:latin typeface="Times New Roman" pitchFamily="16" charset="0"/>
              </a:rPr>
              <a:t/>
            </a:r>
            <a:br>
              <a:rPr lang="ru-RU" sz="4000" b="1" dirty="0" smtClean="0">
                <a:solidFill>
                  <a:srgbClr val="FF0000"/>
                </a:solidFill>
                <a:latin typeface="Times New Roman" pitchFamily="16" charset="0"/>
              </a:rPr>
            </a:br>
            <a:r>
              <a:rPr lang="ru-RU" sz="4000" b="1" dirty="0" err="1" smtClean="0">
                <a:solidFill>
                  <a:srgbClr val="FF0000"/>
                </a:solidFill>
                <a:latin typeface="Times New Roman" pitchFamily="16" charset="0"/>
              </a:rPr>
              <a:t>А.Гыйләҗевнең әнисе Мөгаттәрә,</a:t>
            </a:r>
            <a:r>
              <a:rPr lang="ru-RU" sz="4000" b="1" dirty="0" smtClean="0">
                <a:solidFill>
                  <a:srgbClr val="FF0000"/>
                </a:solidFill>
                <a:latin typeface="Times New Roman" pitchFamily="16" charset="0"/>
              </a:rPr>
              <a:t/>
            </a:r>
            <a:br>
              <a:rPr lang="ru-RU" sz="4000" b="1" dirty="0" smtClean="0">
                <a:solidFill>
                  <a:srgbClr val="FF0000"/>
                </a:solidFill>
                <a:latin typeface="Times New Roman" pitchFamily="16" charset="0"/>
              </a:rPr>
            </a:br>
            <a:r>
              <a:rPr lang="ru-RU" sz="4000" b="1" dirty="0" err="1" smtClean="0">
                <a:solidFill>
                  <a:srgbClr val="FF0000"/>
                </a:solidFill>
                <a:latin typeface="Times New Roman" pitchFamily="16" charset="0"/>
              </a:rPr>
              <a:t>әтисе Мирсәет.</a:t>
            </a:r>
            <a:r>
              <a:rPr lang="ru-RU" sz="4000" b="1" dirty="0" smtClean="0">
                <a:solidFill>
                  <a:srgbClr val="FF0000"/>
                </a:solidFill>
                <a:latin typeface="Times New Roman" pitchFamily="16" charset="0"/>
              </a:rPr>
              <a:t/>
            </a:r>
            <a:br>
              <a:rPr lang="ru-RU" sz="4000" b="1" dirty="0" smtClean="0">
                <a:solidFill>
                  <a:srgbClr val="FF0000"/>
                </a:solidFill>
                <a:latin typeface="Times New Roman" pitchFamily="16" charset="0"/>
              </a:rPr>
            </a:br>
            <a:endParaRPr lang="ru-RU" sz="4000" dirty="0"/>
          </a:p>
        </p:txBody>
      </p:sp>
      <p:sp>
        <p:nvSpPr>
          <p:cNvPr id="12" name="Содержимое 11"/>
          <p:cNvSpPr>
            <a:spLocks noGrp="1"/>
          </p:cNvSpPr>
          <p:nvPr>
            <p:ph idx="1"/>
          </p:nvPr>
        </p:nvSpPr>
        <p:spPr/>
        <p:txBody>
          <a:bodyPr>
            <a:normAutofit/>
          </a:bodyPr>
          <a:lstStyle/>
          <a:p>
            <a:endParaRPr lang="tt-RU" dirty="0" smtClean="0"/>
          </a:p>
          <a:p>
            <a:endParaRPr lang="tt-RU" dirty="0" smtClean="0"/>
          </a:p>
        </p:txBody>
      </p:sp>
      <p:pic>
        <p:nvPicPr>
          <p:cNvPr id="6" name="Picture 1"/>
          <p:cNvPicPr>
            <a:picLocks noChangeAspect="1" noChangeArrowheads="1"/>
          </p:cNvPicPr>
          <p:nvPr/>
        </p:nvPicPr>
        <p:blipFill>
          <a:blip r:embed="rId3" cstate="print"/>
          <a:srcRect/>
          <a:stretch>
            <a:fillRect/>
          </a:stretch>
        </p:blipFill>
        <p:spPr bwMode="auto">
          <a:xfrm>
            <a:off x="1475656" y="1844824"/>
            <a:ext cx="5251720" cy="4321898"/>
          </a:xfrm>
          <a:prstGeom prst="rect">
            <a:avLst/>
          </a:prstGeom>
          <a:noFill/>
          <a:ln w="9525">
            <a:noFill/>
            <a:round/>
            <a:headEnd/>
            <a:tailEnd/>
          </a:ln>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Радик\Documents\Для презентации\spring-flowers.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7" name="Скругленный прямоугольник 6"/>
          <p:cNvSpPr/>
          <p:nvPr/>
        </p:nvSpPr>
        <p:spPr>
          <a:xfrm>
            <a:off x="714348" y="214290"/>
            <a:ext cx="7530060" cy="1785950"/>
          </a:xfrm>
          <a:prstGeom prst="roundRect">
            <a:avLst/>
          </a:prstGeom>
          <a:solidFill>
            <a:schemeClr val="accent6">
              <a:lumMod val="60000"/>
              <a:lumOff val="40000"/>
              <a:alpha val="46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Заголовок 4"/>
          <p:cNvSpPr>
            <a:spLocks noGrp="1"/>
          </p:cNvSpPr>
          <p:nvPr>
            <p:ph type="title"/>
          </p:nvPr>
        </p:nvSpPr>
        <p:spPr>
          <a:xfrm>
            <a:off x="457200" y="274638"/>
            <a:ext cx="7139136" cy="1426170"/>
          </a:xfrm>
        </p:spPr>
        <p:txBody>
          <a:bodyPr>
            <a:normAutofit fontScale="90000"/>
          </a:bodyPr>
          <a:lstStyle/>
          <a:p>
            <a:r>
              <a:rPr lang="tt-RU" sz="5400" dirty="0" smtClean="0"/>
              <a:t>А. Гыйләҗевның гаиләсе. </a:t>
            </a:r>
            <a:endParaRPr lang="ru-RU" sz="5400" dirty="0"/>
          </a:p>
        </p:txBody>
      </p:sp>
      <p:sp>
        <p:nvSpPr>
          <p:cNvPr id="10" name="Содержимое 9"/>
          <p:cNvSpPr>
            <a:spLocks noGrp="1"/>
          </p:cNvSpPr>
          <p:nvPr>
            <p:ph sz="half" idx="2"/>
          </p:nvPr>
        </p:nvSpPr>
        <p:spPr>
          <a:xfrm>
            <a:off x="4648200" y="2276872"/>
            <a:ext cx="4038600" cy="3849291"/>
          </a:xfrm>
        </p:spPr>
        <p:txBody>
          <a:bodyPr/>
          <a:lstStyle/>
          <a:p>
            <a:r>
              <a:rPr lang="ru-RU" b="1" dirty="0" err="1" smtClean="0">
                <a:solidFill>
                  <a:srgbClr val="FF0000"/>
                </a:solidFill>
                <a:latin typeface="Times New Roman" pitchFamily="16" charset="0"/>
                <a:cs typeface="Times New Roman" pitchFamily="16" charset="0"/>
              </a:rPr>
              <a:t>Мирсәет һәм Мөгаттәрә Гыләҗевләр уллары</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сулдан</a:t>
            </a:r>
            <a:r>
              <a:rPr lang="ru-RU" b="1" dirty="0" smtClean="0">
                <a:solidFill>
                  <a:srgbClr val="FF0000"/>
                </a:solidFill>
                <a:latin typeface="Times New Roman" pitchFamily="16" charset="0"/>
                <a:cs typeface="Times New Roman" pitchFamily="16" charset="0"/>
              </a:rPr>
              <a:t>) </a:t>
            </a:r>
            <a:r>
              <a:rPr lang="ru-RU" b="1" dirty="0" err="1" smtClean="0">
                <a:solidFill>
                  <a:srgbClr val="FF0000"/>
                </a:solidFill>
                <a:latin typeface="Times New Roman" pitchFamily="16" charset="0"/>
                <a:cs typeface="Times New Roman" pitchFamily="16" charset="0"/>
              </a:rPr>
              <a:t>Аяз</a:t>
            </a:r>
            <a:r>
              <a:rPr lang="ru-RU" b="1" dirty="0" smtClean="0">
                <a:solidFill>
                  <a:srgbClr val="FF0000"/>
                </a:solidFill>
                <a:latin typeface="Times New Roman" pitchFamily="16" charset="0"/>
                <a:cs typeface="Times New Roman" pitchFamily="16" charset="0"/>
              </a:rPr>
              <a:t>, Алмаз </a:t>
            </a:r>
            <a:r>
              <a:rPr lang="ru-RU" b="1" dirty="0" err="1" smtClean="0">
                <a:solidFill>
                  <a:srgbClr val="FF0000"/>
                </a:solidFill>
                <a:latin typeface="Times New Roman" pitchFamily="16" charset="0"/>
                <a:cs typeface="Times New Roman" pitchFamily="16" charset="0"/>
              </a:rPr>
              <a:t>һәм Азат</a:t>
            </a:r>
            <a:r>
              <a:rPr lang="ru-RU" b="1" dirty="0" smtClean="0">
                <a:solidFill>
                  <a:srgbClr val="FF0000"/>
                </a:solidFill>
                <a:latin typeface="Times New Roman" pitchFamily="16" charset="0"/>
                <a:cs typeface="Times New Roman" pitchFamily="16" charset="0"/>
              </a:rPr>
              <a:t> бел</a:t>
            </a:r>
            <a:r>
              <a:rPr lang="tt-RU" b="1" dirty="0" smtClean="0">
                <a:solidFill>
                  <a:srgbClr val="FF0000"/>
                </a:solidFill>
                <a:latin typeface="Times New Roman" pitchFamily="16" charset="0"/>
                <a:cs typeface="Times New Roman" pitchFamily="16" charset="0"/>
              </a:rPr>
              <a:t>ән</a:t>
            </a:r>
            <a:endParaRPr lang="ru-RU" b="1" dirty="0" smtClean="0">
              <a:solidFill>
                <a:srgbClr val="FF0000"/>
              </a:solidFill>
              <a:latin typeface="Times New Roman" pitchFamily="16" charset="0"/>
              <a:cs typeface="Times New Roman" pitchFamily="16" charset="0"/>
            </a:endParaRPr>
          </a:p>
          <a:p>
            <a:endParaRPr lang="tt-RU" dirty="0" smtClean="0"/>
          </a:p>
        </p:txBody>
      </p:sp>
      <p:pic>
        <p:nvPicPr>
          <p:cNvPr id="9" name="Picture 1"/>
          <p:cNvPicPr>
            <a:picLocks noGrp="1" noChangeAspect="1" noChangeArrowheads="1"/>
          </p:cNvPicPr>
          <p:nvPr>
            <p:ph sz="half" idx="1"/>
          </p:nvPr>
        </p:nvPicPr>
        <p:blipFill>
          <a:blip r:embed="rId3" cstate="print"/>
          <a:srcRect/>
          <a:stretch>
            <a:fillRect/>
          </a:stretch>
        </p:blipFill>
        <p:spPr bwMode="auto">
          <a:xfrm>
            <a:off x="457200" y="2027758"/>
            <a:ext cx="4330824" cy="4137546"/>
          </a:xfrm>
          <a:prstGeom prst="rect">
            <a:avLst/>
          </a:prstGeom>
          <a:noFill/>
          <a:ln w="9525">
            <a:noFill/>
            <a:round/>
            <a:headEnd/>
            <a:tailEnd/>
          </a:ln>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sp>
        <p:nvSpPr>
          <p:cNvPr id="21507" name="AutoShape 3"/>
          <p:cNvSpPr>
            <a:spLocks noChangeArrowheads="1"/>
          </p:cNvSpPr>
          <p:nvPr/>
        </p:nvSpPr>
        <p:spPr bwMode="auto">
          <a:xfrm>
            <a:off x="3059832" y="476250"/>
            <a:ext cx="5399956" cy="3382963"/>
          </a:xfrm>
          <a:prstGeom prst="wedgeRoundRectCallout">
            <a:avLst>
              <a:gd name="adj1" fmla="val -46634"/>
              <a:gd name="adj2" fmla="val 61921"/>
              <a:gd name="adj3" fmla="val 16667"/>
            </a:avLst>
          </a:prstGeom>
          <a:solidFill>
            <a:srgbClr val="FFFFFF"/>
          </a:solidFill>
          <a:ln w="9360">
            <a:solidFill>
              <a:srgbClr val="000000"/>
            </a:solidFill>
            <a:miter lim="800000"/>
            <a:headEnd/>
            <a:tailEnd/>
          </a:ln>
        </p:spPr>
        <p:txBody>
          <a:bodyPr wrap="none" anchor="ctr"/>
          <a:lstStyle/>
          <a:p>
            <a:endParaRPr lang="ru-RU"/>
          </a:p>
        </p:txBody>
      </p:sp>
      <p:sp>
        <p:nvSpPr>
          <p:cNvPr id="21508" name="Rectangle 4"/>
          <p:cNvSpPr>
            <a:spLocks noChangeArrowheads="1"/>
          </p:cNvSpPr>
          <p:nvPr/>
        </p:nvSpPr>
        <p:spPr bwMode="auto">
          <a:xfrm>
            <a:off x="3276600" y="765175"/>
            <a:ext cx="4733925" cy="2926058"/>
          </a:xfrm>
          <a:prstGeom prst="rect">
            <a:avLst/>
          </a:prstGeom>
          <a:noFill/>
          <a:ln w="9525">
            <a:noFill/>
            <a:round/>
            <a:headEnd/>
            <a:tailEnd/>
          </a:ln>
        </p:spPr>
        <p:txBody>
          <a:bodyPr lIns="90000" tIns="46800" rIns="90000" bIns="4680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t-RU" sz="2800" b="1" dirty="0" smtClean="0">
                <a:solidFill>
                  <a:srgbClr val="000000"/>
                </a:solidFill>
              </a:rPr>
              <a:t>“</a:t>
            </a:r>
            <a:r>
              <a:rPr lang="tt-RU" sz="2800" dirty="0" smtClean="0"/>
              <a:t>“Тәңремә рәхмәтлемен: ул мине туганда ук шигъри күңелле иткән. Шулай уйлыйм, хәтергә сеңеп калган вакыйгалар шуны сөйли</a:t>
            </a:r>
            <a:r>
              <a:rPr lang="tt-RU" sz="3600" dirty="0" smtClean="0"/>
              <a:t>”</a:t>
            </a:r>
            <a:endParaRPr lang="ru-RU" sz="3600" dirty="0" smtClean="0"/>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t-RU" sz="3600" b="1" dirty="0" smtClean="0">
                <a:solidFill>
                  <a:srgbClr val="000000"/>
                </a:solidFill>
              </a:rPr>
              <a:t>”.</a:t>
            </a:r>
            <a:endParaRPr lang="tt-RU" sz="3600" b="1" dirty="0">
              <a:solidFill>
                <a:srgbClr val="000000"/>
              </a:solidFill>
            </a:endParaRPr>
          </a:p>
        </p:txBody>
      </p:sp>
      <p:pic>
        <p:nvPicPr>
          <p:cNvPr id="21509" name="Picture 5"/>
          <p:cNvPicPr>
            <a:picLocks noChangeAspect="1" noChangeArrowheads="1"/>
          </p:cNvPicPr>
          <p:nvPr/>
        </p:nvPicPr>
        <p:blipFill>
          <a:blip r:embed="rId4" cstate="print"/>
          <a:srcRect/>
          <a:stretch>
            <a:fillRect/>
          </a:stretch>
        </p:blipFill>
        <p:spPr bwMode="auto">
          <a:xfrm>
            <a:off x="3707905" y="5085184"/>
            <a:ext cx="4608512" cy="432048"/>
          </a:xfrm>
          <a:prstGeom prst="rect">
            <a:avLst/>
          </a:prstGeom>
          <a:noFill/>
          <a:ln w="9525">
            <a:noFill/>
            <a:round/>
            <a:headEnd/>
            <a:tailEnd/>
          </a:ln>
        </p:spPr>
      </p:pic>
      <p:sp>
        <p:nvSpPr>
          <p:cNvPr id="21510" name="Rectangle 6"/>
          <p:cNvSpPr>
            <a:spLocks noGrp="1" noChangeArrowheads="1"/>
          </p:cNvSpPr>
          <p:nvPr>
            <p:ph type="title"/>
          </p:nvPr>
        </p:nvSpPr>
        <p:spPr>
          <a:xfrm>
            <a:off x="2987675" y="4303713"/>
            <a:ext cx="5710238" cy="1429543"/>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tt-RU" sz="4000" dirty="0" smtClean="0"/>
              <a:t/>
            </a:r>
            <a:br>
              <a:rPr lang="tt-RU" sz="4000" dirty="0" smtClean="0"/>
            </a:br>
            <a:r>
              <a:rPr lang="tt-RU" sz="4000" dirty="0" smtClean="0"/>
              <a:t>Аяз Гыйләҗев</a:t>
            </a:r>
            <a:endParaRPr lang="tt-RU" sz="2800" b="1" i="1" dirty="0" smtClean="0"/>
          </a:p>
        </p:txBody>
      </p:sp>
      <p:pic>
        <p:nvPicPr>
          <p:cNvPr id="9" name="Picture 2" descr="C:\Users\Техникум\Desktop\gilyazov-ayaz-mirsaidovich_0.jpg"/>
          <p:cNvPicPr>
            <a:picLocks noChangeAspect="1" noChangeArrowheads="1"/>
          </p:cNvPicPr>
          <p:nvPr/>
        </p:nvPicPr>
        <p:blipFill>
          <a:blip r:embed="rId5" cstate="print"/>
          <a:srcRect/>
          <a:stretch>
            <a:fillRect/>
          </a:stretch>
        </p:blipFill>
        <p:spPr bwMode="auto">
          <a:xfrm>
            <a:off x="395536" y="2420888"/>
            <a:ext cx="2786082" cy="3869122"/>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fill="hold" grpId="0" nodeType="withEffect">
                                  <p:stCondLst>
                                    <p:cond delay="0"/>
                                  </p:stCondLst>
                                  <p:childTnLst>
                                    <p:set>
                                      <p:cBhvr additive="repl">
                                        <p:cTn id="6" dur="1" fill="hold">
                                          <p:stCondLst>
                                            <p:cond delay="0"/>
                                          </p:stCondLst>
                                        </p:cTn>
                                        <p:tgtEl>
                                          <p:spTgt spid="21507"/>
                                        </p:tgtEl>
                                        <p:attrNameLst>
                                          <p:attrName>style.visibility</p:attrName>
                                        </p:attrNameLst>
                                      </p:cBhvr>
                                      <p:to>
                                        <p:strVal val="visible"/>
                                      </p:to>
                                    </p:set>
                                    <p:anim calcmode="lin" valueType="num">
                                      <p:cBhvr additive="repl">
                                        <p:cTn id="7" dur="1000" fill="hold"/>
                                        <p:tgtEl>
                                          <p:spTgt spid="21507"/>
                                        </p:tgtEl>
                                        <p:attrNameLst>
                                          <p:attrName>ppt_w</p:attrName>
                                        </p:attrNameLst>
                                      </p:cBhvr>
                                      <p:tavLst>
                                        <p:tav tm="100000">
                                          <p:val>
                                            <p:strVal val="#ppt_w*0.70"/>
                                          </p:val>
                                        </p:tav>
                                        <p:tav>
                                          <p:val>
                                            <p:strVal val="#ppt_w"/>
                                          </p:val>
                                        </p:tav>
                                      </p:tavLst>
                                    </p:anim>
                                    <p:anim calcmode="lin" valueType="num">
                                      <p:cBhvr additive="repl">
                                        <p:cTn id="8" dur="1000" fill="hold"/>
                                        <p:tgtEl>
                                          <p:spTgt spid="21507"/>
                                        </p:tgtEl>
                                        <p:attrNameLst>
                                          <p:attrName>ppt_h</p:attrName>
                                        </p:attrNameLst>
                                      </p:cBhvr>
                                      <p:tavLst>
                                        <p:tav tm="100000">
                                          <p:val>
                                            <p:strVal val="#ppt_h"/>
                                          </p:val>
                                        </p:tav>
                                        <p:tav>
                                          <p:val>
                                            <p:strVal val="#ppt_h"/>
                                          </p:val>
                                        </p:tav>
                                      </p:tavLst>
                                    </p:anim>
                                    <p:animEffect transition="in" filter="fade">
                                      <p:cBhvr additive="repl">
                                        <p:cTn id="9" dur="1000"/>
                                        <p:tgtEl>
                                          <p:spTgt spid="21507"/>
                                        </p:tgtEl>
                                      </p:cBhvr>
                                    </p:animEffect>
                                  </p:childTnLst>
                                </p:cTn>
                              </p:par>
                              <p:par>
                                <p:cTn id="10" presetID="55" presetClass="entr" fill="hold" nodeType="withEffect">
                                  <p:stCondLst>
                                    <p:cond delay="0"/>
                                  </p:stCondLst>
                                  <p:childTnLst>
                                    <p:set>
                                      <p:cBhvr additive="repl">
                                        <p:cTn id="11" dur="1" fill="hold">
                                          <p:stCondLst>
                                            <p:cond delay="0"/>
                                          </p:stCondLst>
                                        </p:cTn>
                                        <p:tgtEl>
                                          <p:spTgt spid="21508"/>
                                        </p:tgtEl>
                                        <p:attrNameLst>
                                          <p:attrName>style.visibility</p:attrName>
                                        </p:attrNameLst>
                                      </p:cBhvr>
                                      <p:to>
                                        <p:strVal val="visible"/>
                                      </p:to>
                                    </p:set>
                                    <p:anim calcmode="lin" valueType="num">
                                      <p:cBhvr additive="repl">
                                        <p:cTn id="12" dur="1000" fill="hold"/>
                                        <p:tgtEl>
                                          <p:spTgt spid="21508"/>
                                        </p:tgtEl>
                                        <p:attrNameLst>
                                          <p:attrName>ppt_w</p:attrName>
                                        </p:attrNameLst>
                                      </p:cBhvr>
                                      <p:tavLst>
                                        <p:tav tm="100000">
                                          <p:val>
                                            <p:strVal val="#ppt_w*0.70"/>
                                          </p:val>
                                        </p:tav>
                                        <p:tav>
                                          <p:val>
                                            <p:strVal val="#ppt_w"/>
                                          </p:val>
                                        </p:tav>
                                      </p:tavLst>
                                    </p:anim>
                                    <p:anim calcmode="lin" valueType="num">
                                      <p:cBhvr additive="repl">
                                        <p:cTn id="13" dur="1000" fill="hold"/>
                                        <p:tgtEl>
                                          <p:spTgt spid="21508"/>
                                        </p:tgtEl>
                                        <p:attrNameLst>
                                          <p:attrName>ppt_h</p:attrName>
                                        </p:attrNameLst>
                                      </p:cBhvr>
                                      <p:tavLst>
                                        <p:tav tm="100000">
                                          <p:val>
                                            <p:strVal val="#ppt_h"/>
                                          </p:val>
                                        </p:tav>
                                        <p:tav>
                                          <p:val>
                                            <p:strVal val="#ppt_h"/>
                                          </p:val>
                                        </p:tav>
                                      </p:tavLst>
                                    </p:anim>
                                    <p:animEffect transition="in" filter="fade">
                                      <p:cBhvr additive="repl">
                                        <p:cTn id="14" dur="1000"/>
                                        <p:tgtEl>
                                          <p:spTgt spid="21508"/>
                                        </p:tgtEl>
                                      </p:cBhvr>
                                    </p:animEffect>
                                  </p:childTnLst>
                                </p:cTn>
                              </p:par>
                              <p:par>
                                <p:cTn id="15" presetID="55" presetClass="entr" fill="hold" nodeType="withEffect">
                                  <p:stCondLst>
                                    <p:cond delay="0"/>
                                  </p:stCondLst>
                                  <p:childTnLst>
                                    <p:set>
                                      <p:cBhvr additive="repl">
                                        <p:cTn id="16" dur="1" fill="hold">
                                          <p:stCondLst>
                                            <p:cond delay="0"/>
                                          </p:stCondLst>
                                        </p:cTn>
                                        <p:tgtEl>
                                          <p:spTgt spid="21509"/>
                                        </p:tgtEl>
                                        <p:attrNameLst>
                                          <p:attrName>style.visibility</p:attrName>
                                        </p:attrNameLst>
                                      </p:cBhvr>
                                      <p:to>
                                        <p:strVal val="visible"/>
                                      </p:to>
                                    </p:set>
                                    <p:anim calcmode="lin" valueType="num">
                                      <p:cBhvr additive="repl">
                                        <p:cTn id="17" dur="1000" fill="hold"/>
                                        <p:tgtEl>
                                          <p:spTgt spid="21509"/>
                                        </p:tgtEl>
                                        <p:attrNameLst>
                                          <p:attrName>ppt_w</p:attrName>
                                        </p:attrNameLst>
                                      </p:cBhvr>
                                      <p:tavLst>
                                        <p:tav tm="100000">
                                          <p:val>
                                            <p:strVal val="#ppt_w*0.70"/>
                                          </p:val>
                                        </p:tav>
                                        <p:tav>
                                          <p:val>
                                            <p:strVal val="#ppt_w"/>
                                          </p:val>
                                        </p:tav>
                                      </p:tavLst>
                                    </p:anim>
                                    <p:anim calcmode="lin" valueType="num">
                                      <p:cBhvr additive="repl">
                                        <p:cTn id="18" dur="1000" fill="hold"/>
                                        <p:tgtEl>
                                          <p:spTgt spid="21509"/>
                                        </p:tgtEl>
                                        <p:attrNameLst>
                                          <p:attrName>ppt_h</p:attrName>
                                        </p:attrNameLst>
                                      </p:cBhvr>
                                      <p:tavLst>
                                        <p:tav tm="100000">
                                          <p:val>
                                            <p:strVal val="#ppt_h"/>
                                          </p:val>
                                        </p:tav>
                                        <p:tav>
                                          <p:val>
                                            <p:strVal val="#ppt_h"/>
                                          </p:val>
                                        </p:tav>
                                      </p:tavLst>
                                    </p:anim>
                                    <p:animEffect transition="in" filter="fade">
                                      <p:cBhvr additive="repl">
                                        <p:cTn id="19" dur="1000"/>
                                        <p:tgtEl>
                                          <p:spTgt spid="21509"/>
                                        </p:tgtEl>
                                      </p:cBhvr>
                                    </p:animEffect>
                                  </p:childTnLst>
                                </p:cTn>
                              </p:par>
                              <p:par>
                                <p:cTn id="20" presetID="55" presetClass="entr" fill="hold" nodeType="withEffect">
                                  <p:stCondLst>
                                    <p:cond delay="0"/>
                                  </p:stCondLst>
                                  <p:childTnLst>
                                    <p:set>
                                      <p:cBhvr additive="repl">
                                        <p:cTn id="21" dur="1" fill="hold">
                                          <p:stCondLst>
                                            <p:cond delay="0"/>
                                          </p:stCondLst>
                                        </p:cTn>
                                        <p:tgtEl>
                                          <p:spTgt spid="21510"/>
                                        </p:tgtEl>
                                        <p:attrNameLst>
                                          <p:attrName>style.visibility</p:attrName>
                                        </p:attrNameLst>
                                      </p:cBhvr>
                                      <p:to>
                                        <p:strVal val="visible"/>
                                      </p:to>
                                    </p:set>
                                    <p:anim calcmode="lin" valueType="num">
                                      <p:cBhvr additive="repl">
                                        <p:cTn id="22" dur="1000" fill="hold"/>
                                        <p:tgtEl>
                                          <p:spTgt spid="21510"/>
                                        </p:tgtEl>
                                        <p:attrNameLst>
                                          <p:attrName>ppt_w</p:attrName>
                                        </p:attrNameLst>
                                      </p:cBhvr>
                                      <p:tavLst>
                                        <p:tav tm="100000">
                                          <p:val>
                                            <p:strVal val="#ppt_w*0.70"/>
                                          </p:val>
                                        </p:tav>
                                        <p:tav>
                                          <p:val>
                                            <p:strVal val="#ppt_w"/>
                                          </p:val>
                                        </p:tav>
                                      </p:tavLst>
                                    </p:anim>
                                    <p:anim calcmode="lin" valueType="num">
                                      <p:cBhvr additive="repl">
                                        <p:cTn id="23" dur="1000" fill="hold"/>
                                        <p:tgtEl>
                                          <p:spTgt spid="21510"/>
                                        </p:tgtEl>
                                        <p:attrNameLst>
                                          <p:attrName>ppt_h</p:attrName>
                                        </p:attrNameLst>
                                      </p:cBhvr>
                                      <p:tavLst>
                                        <p:tav tm="100000">
                                          <p:val>
                                            <p:strVal val="#ppt_h"/>
                                          </p:val>
                                        </p:tav>
                                        <p:tav>
                                          <p:val>
                                            <p:strVal val="#ppt_h"/>
                                          </p:val>
                                        </p:tav>
                                      </p:tavLst>
                                    </p:anim>
                                    <p:animEffect transition="in" filter="fade">
                                      <p:cBhvr additive="repl">
                                        <p:cTn id="24" dur="1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p:spPr>
      </p:pic>
      <p:pic>
        <p:nvPicPr>
          <p:cNvPr id="21509" name="Picture 5"/>
          <p:cNvPicPr>
            <a:picLocks noChangeAspect="1" noChangeArrowheads="1"/>
          </p:cNvPicPr>
          <p:nvPr/>
        </p:nvPicPr>
        <p:blipFill>
          <a:blip r:embed="rId4" cstate="print"/>
          <a:srcRect/>
          <a:stretch>
            <a:fillRect/>
          </a:stretch>
        </p:blipFill>
        <p:spPr bwMode="auto">
          <a:xfrm>
            <a:off x="2771801" y="4653136"/>
            <a:ext cx="5400600" cy="1440160"/>
          </a:xfrm>
          <a:prstGeom prst="rect">
            <a:avLst/>
          </a:prstGeom>
          <a:noFill/>
          <a:ln w="9525">
            <a:noFill/>
            <a:round/>
            <a:headEnd/>
            <a:tailEnd/>
          </a:ln>
        </p:spPr>
      </p:pic>
      <p:pic>
        <p:nvPicPr>
          <p:cNvPr id="8" name="Picture 1"/>
          <p:cNvPicPr>
            <a:picLocks noChangeAspect="1" noChangeArrowheads="1"/>
          </p:cNvPicPr>
          <p:nvPr/>
        </p:nvPicPr>
        <p:blipFill>
          <a:blip r:embed="rId5" cstate="print"/>
          <a:srcRect/>
          <a:stretch>
            <a:fillRect/>
          </a:stretch>
        </p:blipFill>
        <p:spPr bwMode="auto">
          <a:xfrm>
            <a:off x="1115616" y="548680"/>
            <a:ext cx="3265920" cy="3918652"/>
          </a:xfrm>
          <a:prstGeom prst="rect">
            <a:avLst/>
          </a:prstGeom>
          <a:noFill/>
          <a:ln w="9525">
            <a:noFill/>
            <a:round/>
            <a:headEnd/>
            <a:tailEnd/>
          </a:ln>
        </p:spPr>
      </p:pic>
      <p:sp>
        <p:nvSpPr>
          <p:cNvPr id="10" name="Прямоугольник 9"/>
          <p:cNvSpPr/>
          <p:nvPr/>
        </p:nvSpPr>
        <p:spPr>
          <a:xfrm>
            <a:off x="3995936" y="4797152"/>
            <a:ext cx="3888432" cy="1384995"/>
          </a:xfrm>
          <a:prstGeom prst="rect">
            <a:avLst/>
          </a:prstGeom>
        </p:spPr>
        <p:txBody>
          <a:bodyPr wrap="square">
            <a:spAutoFit/>
          </a:bodyPr>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ru-RU" sz="2800" b="1" dirty="0" err="1" smtClean="0">
                <a:solidFill>
                  <a:srgbClr val="FF0000"/>
                </a:solidFill>
                <a:latin typeface="Times New Roman" pitchFamily="16" charset="0"/>
                <a:cs typeface="Times New Roman" pitchFamily="16" charset="0"/>
              </a:rPr>
              <a:t>Аяз</a:t>
            </a:r>
            <a:r>
              <a:rPr lang="ru-RU" sz="2800" b="1" dirty="0" smtClean="0">
                <a:solidFill>
                  <a:srgbClr val="FF0000"/>
                </a:solidFill>
                <a:latin typeface="Times New Roman" pitchFamily="16" charset="0"/>
                <a:cs typeface="Times New Roman" pitchFamily="16" charset="0"/>
              </a:rPr>
              <a:t> </a:t>
            </a:r>
            <a:r>
              <a:rPr lang="ru-RU" sz="2800" b="1" dirty="0" err="1" smtClean="0">
                <a:solidFill>
                  <a:srgbClr val="FF0000"/>
                </a:solidFill>
                <a:latin typeface="Times New Roman" pitchFamily="16" charset="0"/>
                <a:cs typeface="Times New Roman" pitchFamily="16" charset="0"/>
              </a:rPr>
              <a:t>Гыйләҗев </a:t>
            </a:r>
            <a:r>
              <a:rPr lang="ru-RU" sz="2800" b="1" dirty="0" smtClean="0">
                <a:solidFill>
                  <a:srgbClr val="FF0000"/>
                </a:solidFill>
                <a:latin typeface="Times New Roman" pitchFamily="16" charset="0"/>
                <a:cs typeface="Times New Roman" pitchFamily="16" charset="0"/>
              </a:rPr>
              <a:t>— </a:t>
            </a:r>
            <a:r>
              <a:rPr lang="ru-RU" sz="2800" b="1" dirty="0" smtClean="0">
                <a:solidFill>
                  <a:srgbClr val="FF0000"/>
                </a:solidFill>
                <a:latin typeface="Times New Roman" pitchFamily="16" charset="0"/>
                <a:cs typeface="Times New Roman" pitchFamily="16" charset="0"/>
              </a:rPr>
              <a:t>студент.1948-1950 </a:t>
            </a:r>
            <a:r>
              <a:rPr lang="ru-RU" sz="2800" b="1" dirty="0" err="1" smtClean="0">
                <a:solidFill>
                  <a:srgbClr val="FF0000"/>
                </a:solidFill>
                <a:latin typeface="Times New Roman" pitchFamily="16" charset="0"/>
                <a:cs typeface="Times New Roman" pitchFamily="16" charset="0"/>
              </a:rPr>
              <a:t>нче</a:t>
            </a:r>
            <a:r>
              <a:rPr lang="ru-RU" sz="2800" b="1" dirty="0" smtClean="0">
                <a:solidFill>
                  <a:srgbClr val="FF0000"/>
                </a:solidFill>
                <a:latin typeface="Times New Roman" pitchFamily="16" charset="0"/>
                <a:cs typeface="Times New Roman" pitchFamily="16" charset="0"/>
              </a:rPr>
              <a:t> </a:t>
            </a:r>
            <a:r>
              <a:rPr lang="ru-RU" sz="2800" b="1" dirty="0" err="1" smtClean="0">
                <a:solidFill>
                  <a:srgbClr val="FF0000"/>
                </a:solidFill>
                <a:latin typeface="Times New Roman" pitchFamily="16" charset="0"/>
                <a:cs typeface="Times New Roman" pitchFamily="16" charset="0"/>
              </a:rPr>
              <a:t>еллар</a:t>
            </a:r>
            <a:r>
              <a:rPr lang="ru-RU" sz="2800" b="1" dirty="0" smtClean="0">
                <a:solidFill>
                  <a:srgbClr val="FF0000"/>
                </a:solidFill>
                <a:latin typeface="Times New Roman" pitchFamily="16" charset="0"/>
                <a:cs typeface="Times New Roman" pitchFamily="16" charset="0"/>
              </a:rPr>
              <a:t>. </a:t>
            </a:r>
            <a:endParaRPr lang="ru-RU" sz="2800" b="1" dirty="0">
              <a:solidFill>
                <a:srgbClr val="FF0000"/>
              </a:solidFill>
              <a:latin typeface="Times New Roman" pitchFamily="16" charset="0"/>
              <a:cs typeface="Times New Roman" pitchFamily="16" charset="0"/>
            </a:endParaRPr>
          </a:p>
        </p:txBody>
      </p:sp>
      <p:sp>
        <p:nvSpPr>
          <p:cNvPr id="11" name="Заголовок 10"/>
          <p:cNvSpPr>
            <a:spLocks noGrp="1"/>
          </p:cNvSpPr>
          <p:nvPr>
            <p:ph type="title"/>
          </p:nvPr>
        </p:nvSpPr>
        <p:spPr/>
        <p:txBody>
          <a:bodyPr/>
          <a:lstStyle/>
          <a:p>
            <a:endParaRPr lang="ru-RU"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fill="hold" nodeType="withEffect">
                                  <p:stCondLst>
                                    <p:cond delay="0"/>
                                  </p:stCondLst>
                                  <p:childTnLst>
                                    <p:set>
                                      <p:cBhvr additive="repl">
                                        <p:cTn id="6" dur="1" fill="hold">
                                          <p:stCondLst>
                                            <p:cond delay="0"/>
                                          </p:stCondLst>
                                        </p:cTn>
                                        <p:tgtEl>
                                          <p:spTgt spid="21509"/>
                                        </p:tgtEl>
                                        <p:attrNameLst>
                                          <p:attrName>style.visibility</p:attrName>
                                        </p:attrNameLst>
                                      </p:cBhvr>
                                      <p:to>
                                        <p:strVal val="visible"/>
                                      </p:to>
                                    </p:set>
                                    <p:anim calcmode="lin" valueType="num">
                                      <p:cBhvr additive="repl">
                                        <p:cTn id="7" dur="1000" fill="hold"/>
                                        <p:tgtEl>
                                          <p:spTgt spid="21509"/>
                                        </p:tgtEl>
                                        <p:attrNameLst>
                                          <p:attrName>ppt_w</p:attrName>
                                        </p:attrNameLst>
                                      </p:cBhvr>
                                      <p:tavLst>
                                        <p:tav tm="100000">
                                          <p:val>
                                            <p:strVal val="#ppt_w*0.70"/>
                                          </p:val>
                                        </p:tav>
                                        <p:tav>
                                          <p:val>
                                            <p:strVal val="#ppt_w"/>
                                          </p:val>
                                        </p:tav>
                                      </p:tavLst>
                                    </p:anim>
                                    <p:anim calcmode="lin" valueType="num">
                                      <p:cBhvr additive="repl">
                                        <p:cTn id="8" dur="1000" fill="hold"/>
                                        <p:tgtEl>
                                          <p:spTgt spid="21509"/>
                                        </p:tgtEl>
                                        <p:attrNameLst>
                                          <p:attrName>ppt_h</p:attrName>
                                        </p:attrNameLst>
                                      </p:cBhvr>
                                      <p:tavLst>
                                        <p:tav tm="100000">
                                          <p:val>
                                            <p:strVal val="#ppt_h"/>
                                          </p:val>
                                        </p:tav>
                                        <p:tav>
                                          <p:val>
                                            <p:strVal val="#ppt_h"/>
                                          </p:val>
                                        </p:tav>
                                      </p:tavLst>
                                    </p:anim>
                                    <p:animEffect transition="in" filter="fade">
                                      <p:cBhvr additive="repl">
                                        <p:cTn id="9"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2457</TotalTime>
  <Words>817</Words>
  <Application>Microsoft Office PowerPoint</Application>
  <PresentationFormat>Экран (4:3)</PresentationFormat>
  <Paragraphs>74</Paragraphs>
  <Slides>21</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   “Туган җирдән  аермасын язмышлар”  темасына презентация  </vt:lpstr>
      <vt:lpstr>Слайд 2</vt:lpstr>
      <vt:lpstr>Слайд 3</vt:lpstr>
      <vt:lpstr>Слайд 4</vt:lpstr>
      <vt:lpstr>Татарның милли кыңгыравы.</vt:lpstr>
      <vt:lpstr> А.Гыйләҗевнең әнисе Мөгаттәрә, әтисе Мирсәет. </vt:lpstr>
      <vt:lpstr>А. Гыйләҗевның гаиләсе. </vt:lpstr>
      <vt:lpstr> Аяз Гыйләҗев</vt:lpstr>
      <vt:lpstr>Слайд 9</vt:lpstr>
      <vt:lpstr>А.ГАяз аганың  тормышында  иң аянычлы чор-  ул 1950-1955 еллар</vt:lpstr>
      <vt:lpstr>Гаилә фотосы</vt:lpstr>
      <vt:lpstr>.    А.Гыйләҗевнең    уллары -(сулдан)Рашат, Мансур,  Искәндәр.  </vt:lpstr>
      <vt:lpstr>”Әсәрләре</vt:lpstr>
      <vt:lpstr>Аяз Гыйләҗевның "Йәгез, бер дога!" романы венгр теленә тәрҗемә ителде </vt:lpstr>
      <vt:lpstr>“Бибинур” (сценарий авторы Мансур Гыйләҗев, режиссер Юрий Фетинг.)</vt:lpstr>
      <vt:lpstr> “ </vt:lpstr>
      <vt:lpstr>”  Чәчелгән хәрефләр”уены </vt:lpstr>
      <vt:lpstr>Татар теле кыл өстендә торган бүгенге көндә әдип язып калдырган сүзләр бигрәк тә актуаль  яңгырый. </vt:lpstr>
      <vt:lpstr>Рефлексия .</vt:lpstr>
      <vt:lpstr>Өй эше</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Гульфина</dc:creator>
  <cp:lastModifiedBy>Гульфина</cp:lastModifiedBy>
  <cp:revision>284</cp:revision>
  <dcterms:created xsi:type="dcterms:W3CDTF">2015-01-15T15:54:48Z</dcterms:created>
  <dcterms:modified xsi:type="dcterms:W3CDTF">2018-01-14T11:26:47Z</dcterms:modified>
</cp:coreProperties>
</file>