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5" r:id="rId3"/>
    <p:sldId id="276" r:id="rId4"/>
    <p:sldId id="274" r:id="rId5"/>
    <p:sldId id="258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2" r:id="rId17"/>
    <p:sldId id="273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A1A2"/>
    <a:srgbClr val="748F98"/>
    <a:srgbClr val="990000"/>
    <a:srgbClr val="990099"/>
    <a:srgbClr val="336600"/>
    <a:srgbClr val="FF33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8CF34-D5A7-49A5-A1B8-0A2EFDAED41F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0196-9534-4025-91C8-D3CF0A4C3C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06B97-49F6-4893-A464-57E2DDAEF158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2289E-F635-4FEA-9D0F-3851C3C0EF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C478B-D3AF-4895-8411-B5F912B45580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558E5-20D4-476D-A400-B8642BA05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CE25A-DC88-4B27-8512-0C5E49CA00C5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EAA41-4D3A-4C97-9653-E298D75E2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6C71-F4D8-4BEF-AF97-71EF29A08DEB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BF9B0-9817-4DAA-B0C5-2863043000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1FDAA-1372-4BFE-88B4-53C13D89C160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7712-B52C-4802-9A84-0C11BCF2A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4EF6F-8BD8-4786-9D69-0DFD105BCBE4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F5A3D-39E1-4C94-AA89-17B930C98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44BAE-9473-4860-BA3D-5EF5A8543B9E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AED4-00DB-443C-9C69-F7FD0B296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D6C7-1989-4645-B3D7-80473EE1B116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8AF3-3DA4-402F-A82A-5A048D6B5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0A74-DC24-4A46-BC76-86CD004C3285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35E41-64A3-4DF5-8E69-2E08CFA6B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50360-89A8-4CAE-B480-4A9BAA48B24A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101C8-ECF9-4C25-BF89-049BD2633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0A327-EE4D-49AE-B949-B0CA08C47351}" type="datetimeFigureOut">
              <a:rPr lang="ru-RU"/>
              <a:pPr>
                <a:defRPr/>
              </a:pPr>
              <a:t>31.08.2017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20965A-A368-494B-A05B-1D53BE6C6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15616" y="2924944"/>
            <a:ext cx="8172450" cy="1287463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r>
              <a:rPr lang="ru-RU" sz="3600" smtClean="0">
                <a:solidFill>
                  <a:srgbClr val="FF0000"/>
                </a:solidFill>
              </a:rPr>
              <a:t/>
            </a:r>
            <a:br>
              <a:rPr lang="ru-RU" sz="3600" smtClean="0">
                <a:solidFill>
                  <a:srgbClr val="FF0000"/>
                </a:solidFill>
              </a:rPr>
            </a:br>
            <a:endParaRPr lang="ru-RU" sz="3600" smtClean="0">
              <a:solidFill>
                <a:srgbClr val="FF0000"/>
              </a:solidFill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979613" y="476250"/>
            <a:ext cx="7164387" cy="649288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tt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Нәзирә Багутова,  </a:t>
            </a:r>
          </a:p>
          <a:p>
            <a:pPr marL="0" indent="0" algn="ctr" eaLnBrk="1" hangingPunct="1">
              <a:lnSpc>
                <a:spcPct val="80000"/>
              </a:lnSpc>
              <a:buNone/>
            </a:pP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marL="0" indent="0" algn="ctr" eaLnBrk="1" hangingPunct="1">
              <a:lnSpc>
                <a:spcPct val="80000"/>
              </a:lnSpc>
              <a:buNone/>
            </a:pP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Саба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районы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Явлаштау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авылы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балалар</a:t>
            </a:r>
            <a:r>
              <a:rPr lang="ru-RU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8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бакчасы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tt-RU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тәрбиячесе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ru-RU" sz="2800" dirty="0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0032" y="275288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Юл </a:t>
            </a:r>
            <a:r>
              <a:rPr lang="tt-RU" sz="3200" b="1" dirty="0">
                <a:solidFill>
                  <a:schemeClr val="tx2"/>
                </a:solidFill>
              </a:rPr>
              <a:t>йөрү кагыйдәләрен өйрәнүдә </a:t>
            </a:r>
            <a:endParaRPr lang="en-US" sz="3200" b="1" dirty="0" smtClean="0">
              <a:solidFill>
                <a:schemeClr val="tx2"/>
              </a:solidFill>
            </a:endParaRPr>
          </a:p>
          <a:p>
            <a:pPr algn="ctr"/>
            <a:r>
              <a:rPr lang="tt-RU" sz="3200" b="1" dirty="0" smtClean="0">
                <a:solidFill>
                  <a:schemeClr val="tx2"/>
                </a:solidFill>
              </a:rPr>
              <a:t>лепбук </a:t>
            </a:r>
            <a:r>
              <a:rPr lang="tt-RU" sz="3200" b="1" dirty="0">
                <a:solidFill>
                  <a:schemeClr val="tx2"/>
                </a:solidFill>
              </a:rPr>
              <a:t>куллану тәҗрибәсе</a:t>
            </a:r>
            <a:endParaRPr lang="ru-RU" sz="3200" b="1" dirty="0"/>
          </a:p>
        </p:txBody>
      </p:sp>
    </p:spTree>
  </p:cSld>
  <p:clrMapOvr>
    <a:masterClrMapping/>
  </p:clrMapOvr>
  <p:transition spd="slow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913" y="274638"/>
            <a:ext cx="7632700" cy="1143000"/>
          </a:xfrm>
        </p:spPr>
        <p:txBody>
          <a:bodyPr/>
          <a:lstStyle/>
          <a:p>
            <a:pPr eaLnBrk="1" hangingPunct="1"/>
            <a: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  <a:t>Өченче кесәчек</a:t>
            </a:r>
            <a:b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“Табышмаклар”, “Башваткычлар”</a:t>
            </a:r>
            <a:endParaRPr lang="ru-RU" sz="40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2530" name="Picture 5" descr="DSCN0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107386">
            <a:off x="5219700" y="3716338"/>
            <a:ext cx="3638550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DSCN01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557338"/>
            <a:ext cx="43926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2963" y="274638"/>
            <a:ext cx="8229600" cy="1143000"/>
          </a:xfrm>
        </p:spPr>
        <p:txBody>
          <a:bodyPr/>
          <a:lstStyle/>
          <a:p>
            <a:pPr eaLnBrk="1" hangingPunct="1"/>
            <a: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  <a:t>Дүртенче кесәчек</a:t>
            </a:r>
            <a:b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“Шигыр</a:t>
            </a:r>
            <a:r>
              <a:rPr lang="ru-RU" sz="4000" smtClean="0">
                <a:solidFill>
                  <a:srgbClr val="990000"/>
                </a:solidFill>
                <a:latin typeface="Times New Roman" pitchFamily="18" charset="0"/>
              </a:rPr>
              <a:t>ь</a:t>
            </a: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ләр”</a:t>
            </a:r>
            <a:endParaRPr lang="ru-RU" sz="40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3554" name="Picture 5" descr="DSCN01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8994">
            <a:off x="4716463" y="3284538"/>
            <a:ext cx="4103687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DSCN01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464343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7213" y="71438"/>
            <a:ext cx="8229600" cy="863600"/>
          </a:xfrm>
        </p:spPr>
        <p:txBody>
          <a:bodyPr/>
          <a:lstStyle/>
          <a:p>
            <a:pPr eaLnBrk="1" hangingPunct="1"/>
            <a: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  <a:t>Бишенче кесәчек</a:t>
            </a:r>
            <a:b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“Рәсемнәр”</a:t>
            </a:r>
            <a:endParaRPr lang="ru-RU" sz="40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4578" name="Picture 5" descr="DSCN01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341438"/>
            <a:ext cx="6481763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t-RU" smtClean="0">
                <a:solidFill>
                  <a:srgbClr val="FF3300"/>
                </a:solidFill>
                <a:latin typeface="Times New Roman" pitchFamily="18" charset="0"/>
              </a:rPr>
              <a:t>Уеннар</a:t>
            </a:r>
            <a:endParaRPr lang="ru-RU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25602" name="Picture 5" descr="DSCN014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557338"/>
            <a:ext cx="6696075" cy="4519612"/>
          </a:xfr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  <a:t>Алтынчы кесәчек</a:t>
            </a:r>
            <a:b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“Пазланы җый”</a:t>
            </a:r>
            <a:endParaRPr lang="ru-RU" sz="40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1016000" y="439738"/>
            <a:ext cx="3190875" cy="2814637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00B050"/>
                </a:solidFill>
              </a:rPr>
              <a:t>					 </a:t>
            </a:r>
          </a:p>
        </p:txBody>
      </p:sp>
      <p:pic>
        <p:nvPicPr>
          <p:cNvPr id="26627" name="Picture 7" descr="DSCN01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860800"/>
            <a:ext cx="3744912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8" descr="DSCN0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1412875"/>
            <a:ext cx="4535487" cy="318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 eaLnBrk="1" hangingPunct="1"/>
            <a:r>
              <a:rPr lang="tt-RU" smtClean="0">
                <a:solidFill>
                  <a:srgbClr val="FF0000"/>
                </a:solidFill>
                <a:latin typeface="Times New Roman" pitchFamily="18" charset="0"/>
              </a:rPr>
              <a:t>Җиденче кесәчек</a:t>
            </a:r>
            <a:br>
              <a:rPr lang="tt-RU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t-RU" smtClean="0">
                <a:solidFill>
                  <a:srgbClr val="990000"/>
                </a:solidFill>
                <a:latin typeface="Times New Roman" pitchFamily="18" charset="0"/>
              </a:rPr>
              <a:t>“Буягыч рәсемнәр”</a:t>
            </a:r>
            <a:endParaRPr lang="ru-RU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4294967295"/>
          </p:nvPr>
        </p:nvSpPr>
        <p:spPr>
          <a:xfrm>
            <a:off x="1187450" y="1628775"/>
            <a:ext cx="7715250" cy="478472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27651" name="Picture 5" descr="DSCN01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6592887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9010650" cy="1143000"/>
          </a:xfrm>
        </p:spPr>
        <p:txBody>
          <a:bodyPr/>
          <a:lstStyle/>
          <a:p>
            <a:pPr eaLnBrk="1" hangingPunct="1"/>
            <a:r>
              <a:rPr lang="tt-RU" sz="3600" smtClean="0">
                <a:solidFill>
                  <a:srgbClr val="FF3300"/>
                </a:solidFill>
                <a:latin typeface="Times New Roman" pitchFamily="18" charset="0"/>
              </a:rPr>
              <a:t>Сигезенче кесәчек</a:t>
            </a:r>
            <a:br>
              <a:rPr lang="tt-RU" sz="360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tt-RU" sz="3200" smtClean="0">
                <a:solidFill>
                  <a:srgbClr val="990000"/>
                </a:solidFill>
                <a:latin typeface="Times New Roman" pitchFamily="18" charset="0"/>
              </a:rPr>
              <a:t>Уен “Домино”</a:t>
            </a:r>
            <a:endParaRPr lang="ru-RU" sz="32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8674" name="Picture 5" descr="DSCN01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1412875"/>
            <a:ext cx="63373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tt-RU" sz="4000" smtClean="0">
                <a:solidFill>
                  <a:srgbClr val="FF3300"/>
                </a:solidFill>
              </a:rPr>
              <a:t/>
            </a:r>
            <a:br>
              <a:rPr lang="tt-RU" sz="4000" smtClean="0">
                <a:solidFill>
                  <a:srgbClr val="FF3300"/>
                </a:solidFill>
              </a:rPr>
            </a:br>
            <a:r>
              <a:rPr lang="tt-RU" sz="4000" b="1" smtClean="0">
                <a:solidFill>
                  <a:srgbClr val="FF3300"/>
                </a:solidFill>
                <a:latin typeface="Times New Roman" pitchFamily="18" charset="0"/>
              </a:rPr>
              <a:t>Тугызынчы кесәчек</a:t>
            </a:r>
            <a:br>
              <a:rPr lang="tt-RU" sz="4000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tt-RU" sz="4000" smtClean="0">
                <a:latin typeface="Times New Roman" pitchFamily="18" charset="0"/>
              </a:rPr>
              <a:t>Уеннар:</a:t>
            </a:r>
            <a:r>
              <a:rPr lang="tt-RU" sz="3200" smtClean="0">
                <a:solidFill>
                  <a:schemeClr val="accent2"/>
                </a:solidFill>
                <a:latin typeface="Times New Roman" pitchFamily="18" charset="0"/>
              </a:rPr>
              <a:t>“</a:t>
            </a:r>
            <a:r>
              <a:rPr lang="tt-RU" sz="3200" b="1" smtClean="0">
                <a:solidFill>
                  <a:srgbClr val="990000"/>
                </a:solidFill>
                <a:latin typeface="Times New Roman" pitchFamily="18" charset="0"/>
              </a:rPr>
              <a:t>Нәрсә артык?”, “Юл билгеләре өйләреннән качканнар”, “Үз парын тап”.</a:t>
            </a:r>
            <a:br>
              <a:rPr lang="tt-RU" sz="3200" b="1" smtClean="0">
                <a:solidFill>
                  <a:srgbClr val="990000"/>
                </a:solidFill>
                <a:latin typeface="Times New Roman" pitchFamily="18" charset="0"/>
              </a:rPr>
            </a:br>
            <a:endParaRPr lang="ru-RU" sz="3200" b="1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9698" name="Picture 5" descr="DSCN015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844675"/>
            <a:ext cx="6034087" cy="4525963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sz="4000" smtClean="0">
                <a:solidFill>
                  <a:srgbClr val="FF3300"/>
                </a:solidFill>
                <a:latin typeface="Times New Roman" pitchFamily="18" charset="0"/>
              </a:rPr>
              <a:t>Унынчы кесәчек</a:t>
            </a:r>
            <a:br>
              <a:rPr lang="tt-RU" sz="4000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Китаплар</a:t>
            </a:r>
            <a:endParaRPr lang="ru-RU" sz="40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30722" name="Picture 4" descr="DSCN0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557338"/>
            <a:ext cx="6696075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-1260475" y="274638"/>
            <a:ext cx="12528550" cy="1143000"/>
          </a:xfrm>
        </p:spPr>
        <p:txBody>
          <a:bodyPr/>
          <a:lstStyle/>
          <a:p>
            <a:r>
              <a:rPr lang="tt-RU" smtClean="0">
                <a:solidFill>
                  <a:schemeClr val="folHlink"/>
                </a:solidFill>
                <a:latin typeface="Times New Roman" pitchFamily="18" charset="0"/>
              </a:rPr>
              <a:t>“Без уйнарга яратабыз”</a:t>
            </a:r>
            <a:endParaRPr lang="ru-RU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31746" name="Picture 4" descr="DSCN0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341438"/>
            <a:ext cx="69119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2570163" y="1484313"/>
            <a:ext cx="6573837" cy="66690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t-RU" b="1" i="1" smtClean="0">
                <a:solidFill>
                  <a:srgbClr val="FF0000"/>
                </a:solidFill>
                <a:latin typeface="Times New Roman" pitchFamily="18" charset="0"/>
              </a:rPr>
              <a:t>Нәрсә ул лэпбук</a:t>
            </a:r>
            <a:endParaRPr lang="ru-RU" b="1" i="1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hlink"/>
                </a:solidFill>
                <a:latin typeface="Times New Roman" pitchFamily="18" charset="0"/>
              </a:rPr>
              <a:t>Лэпбук ул - интерактив тематик папка. Яки кулдан ясалган кесәле, ачыла торган матур китап.  Аны беренче мәртәбә Америкада кулланганнар. Инглиз теленнән тәрҗемәсе(</a:t>
            </a: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lap-</a:t>
            </a:r>
            <a:r>
              <a:rPr lang="ru-RU" sz="2400" smtClean="0">
                <a:solidFill>
                  <a:schemeClr val="hlink"/>
                </a:solidFill>
                <a:latin typeface="Times New Roman" pitchFamily="18" charset="0"/>
              </a:rPr>
              <a:t>колени,</a:t>
            </a:r>
            <a:r>
              <a:rPr lang="en-US" sz="2400" smtClean="0">
                <a:solidFill>
                  <a:schemeClr val="hlink"/>
                </a:solidFill>
                <a:latin typeface="Times New Roman" pitchFamily="18" charset="0"/>
              </a:rPr>
              <a:t>book-</a:t>
            </a:r>
            <a:r>
              <a:rPr lang="ru-RU" sz="2400" smtClean="0">
                <a:solidFill>
                  <a:schemeClr val="hlink"/>
                </a:solidFill>
                <a:latin typeface="Times New Roman" pitchFamily="18" charset="0"/>
              </a:rPr>
              <a:t>книга, «наколенная книга») җыелма  күрсәтмә һәм таратма материаллар тупланган китап. </a:t>
            </a:r>
            <a:r>
              <a:rPr lang="tt-RU" sz="2400" smtClean="0">
                <a:solidFill>
                  <a:schemeClr val="hlink"/>
                </a:solidFill>
                <a:latin typeface="Times New Roman" pitchFamily="18" charset="0"/>
              </a:rPr>
              <a:t>Лэпбук ясаганда билгеле бер тема нигезендә эшләргә кирәк.</a:t>
            </a:r>
            <a:endParaRPr lang="ru-RU" sz="240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hlink"/>
                </a:solidFill>
                <a:latin typeface="Times New Roman" pitchFamily="18" charset="0"/>
              </a:rPr>
              <a:t>Лэпбук –рәсемле китап кына түгел, проект өстендә  эшләү өчен ярдәмлек ул.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tt-RU" sz="240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Tm="5000"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5"/>
          <p:cNvSpPr>
            <a:spLocks noChangeArrowheads="1"/>
          </p:cNvSpPr>
          <p:nvPr/>
        </p:nvSpPr>
        <p:spPr bwMode="auto">
          <a:xfrm>
            <a:off x="2195513" y="2133600"/>
            <a:ext cx="62960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tt-RU" sz="4400">
                <a:solidFill>
                  <a:srgbClr val="990099"/>
                </a:solidFill>
              </a:rPr>
              <a:t>Иг</a:t>
            </a:r>
            <a:r>
              <a:rPr lang="ru-RU" sz="4400">
                <a:solidFill>
                  <a:srgbClr val="990099"/>
                </a:solidFill>
              </a:rPr>
              <a:t>ъ</a:t>
            </a:r>
            <a:r>
              <a:rPr lang="tt-RU" sz="4400">
                <a:solidFill>
                  <a:srgbClr val="990099"/>
                </a:solidFill>
              </a:rPr>
              <a:t>тибарыгыз өчен   рәхмәт!</a:t>
            </a:r>
            <a:endParaRPr lang="ru-RU" sz="4400">
              <a:solidFill>
                <a:srgbClr val="990099"/>
              </a:solidFill>
            </a:endParaRPr>
          </a:p>
        </p:txBody>
      </p:sp>
      <p:pic>
        <p:nvPicPr>
          <p:cNvPr id="32770" name="Picture 4" descr="C:\Users\my_comp\Desktop\Диплом\20170515_1356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860800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DSCN01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7345363" cy="641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FF3300"/>
                </a:solidFill>
                <a:latin typeface="Times New Roman" pitchFamily="18" charset="0"/>
              </a:rPr>
              <a:t>Актуальлек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341438"/>
            <a:ext cx="8435975" cy="4641850"/>
          </a:xfrm>
        </p:spPr>
        <p:txBody>
          <a:bodyPr/>
          <a:lstStyle/>
          <a:p>
            <a:pPr lvl="3">
              <a:buFont typeface="Arial" charset="0"/>
              <a:buNone/>
            </a:pPr>
            <a:r>
              <a:rPr lang="ru-RU" sz="2400" b="1" i="1" smtClean="0"/>
              <a:t>    </a:t>
            </a:r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Соңгы елларда республикабызда автотранспорт саны, юлларда машина хәрәкәте көннән-көн арта бара. Шуның нәтиҗәсендә балаларның юл-транспорт һәлакәтенә юлыгу куркынычы да көчәя. Ә бу исә, үз чиратында, балаларга мәктәпкәчә яшьтән үк юл йөрү куркынычсызлыгы кагыйдәләрен өйрәтү кирәклегенә басым ясый.</a:t>
            </a:r>
          </a:p>
          <a:p>
            <a:pPr lvl="3"/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Бала чакта алган белем һәм күнекмәләр яхшы үзләштерелә, тиз генә онытылмый, гомер буе саклана. Балаларга кечкенәдән үк "юл </a:t>
            </a:r>
            <a:r>
              <a:rPr lang="tt-RU" b="1" smtClean="0">
                <a:solidFill>
                  <a:schemeClr val="hlink"/>
                </a:solidFill>
                <a:latin typeface="Times New Roman" pitchFamily="18" charset="0"/>
              </a:rPr>
              <a:t>фәне </a:t>
            </a:r>
            <a:r>
              <a:rPr lang="ru-RU" b="1" smtClean="0">
                <a:solidFill>
                  <a:schemeClr val="hlink"/>
                </a:solidFill>
                <a:latin typeface="Times New Roman" pitchFamily="18" charset="0"/>
              </a:rPr>
              <a:t>әлифбасын" өйрәтү, аларда юлда йөрү кагыйдәләрен формалаштыру - әти-әниләрнең, балалар бакчасы тәрбиячеләренең, барлык педагогларның изге бурычы.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  <a:latin typeface="Times New Roman" pitchFamily="18" charset="0"/>
              </a:rPr>
              <a:t>Аннотация:</a:t>
            </a:r>
            <a:r>
              <a:rPr lang="ru-RU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7410" name="Содержимое 2"/>
          <p:cNvSpPr>
            <a:spLocks noGrp="1"/>
          </p:cNvSpPr>
          <p:nvPr>
            <p:ph idx="4294967295"/>
          </p:nvPr>
        </p:nvSpPr>
        <p:spPr>
          <a:xfrm>
            <a:off x="1547813" y="1412875"/>
            <a:ext cx="7596187" cy="4713288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chemeClr val="hlink"/>
                </a:solidFill>
                <a:latin typeface="Times New Roman" pitchFamily="18" charset="0"/>
              </a:rPr>
              <a:t>Дидактик кулланма булган лэпбук «Юл ф</a:t>
            </a:r>
            <a:r>
              <a:rPr lang="tt-RU" sz="1800" b="1" smtClean="0">
                <a:solidFill>
                  <a:schemeClr val="hlink"/>
                </a:solidFill>
                <a:latin typeface="Times New Roman" pitchFamily="18" charset="0"/>
              </a:rPr>
              <a:t>ә</a:t>
            </a:r>
            <a:r>
              <a:rPr lang="ru-RU" sz="1800" b="1" smtClean="0">
                <a:solidFill>
                  <a:schemeClr val="hlink"/>
                </a:solidFill>
                <a:latin typeface="Times New Roman" pitchFamily="18" charset="0"/>
              </a:rPr>
              <a:t>не әлифбасы»  картоннан папка итеп ясалды. Папкада  кесәләр, карточкалар һәм теманы яктыртучы рәсемнәр,  китаплар тупланган.</a:t>
            </a:r>
          </a:p>
          <a:p>
            <a:pPr eaLnBrk="1" hangingPunct="1"/>
            <a:r>
              <a:rPr lang="ru-RU" sz="1800" b="1" smtClean="0">
                <a:solidFill>
                  <a:schemeClr val="hlink"/>
                </a:solidFill>
                <a:latin typeface="Times New Roman" pitchFamily="18" charset="0"/>
              </a:rPr>
              <a:t>  «Юл фәне әлифбасы» лэпбугы уртанчылар, зурлар һәм мәктәпкә әзерлек төркеме балалары өчен тупланылды. Бу яшь</a:t>
            </a:r>
            <a:r>
              <a:rPr lang="tt-RU" sz="1800" b="1" smtClean="0">
                <a:solidFill>
                  <a:schemeClr val="hlink"/>
                </a:solidFill>
                <a:latin typeface="Times New Roman" pitchFamily="18" charset="0"/>
              </a:rPr>
              <a:t>тә инде балалар зурлар белән берлектә тупланган материалны тулыландыра алалар һәм анализлыйлар.</a:t>
            </a:r>
            <a:r>
              <a:rPr lang="ru-RU" sz="1800" b="1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ru-RU" sz="1800" b="1" smtClean="0">
                <a:solidFill>
                  <a:schemeClr val="hlink"/>
                </a:solidFill>
                <a:latin typeface="Times New Roman" pitchFamily="18" charset="0"/>
              </a:rPr>
              <a:t>Дидактик кулланма балаларга белем бирү һәм белемнәрне камилләштерүне үз алдына максат итеп куя. </a:t>
            </a:r>
          </a:p>
          <a:p>
            <a:pPr eaLnBrk="1" hangingPunct="1"/>
            <a:r>
              <a:rPr lang="ru-RU" sz="1800" b="1" smtClean="0">
                <a:solidFill>
                  <a:schemeClr val="hlink"/>
                </a:solidFill>
                <a:latin typeface="Times New Roman" pitchFamily="18" charset="0"/>
              </a:rPr>
              <a:t>Хәзерге заман тәрбиячесе бар яклап та өлгер, белемле, җитез булырга тиеш. 21 гасыр – яңалыклар, үзгәрешләр чоры. Әлбәттә, бу беренче чиратта җәмгыять, медицина, икътисад өлкәсенә йогынты ясый. Без, ягъни балалар бакчасы тәрбиячеләре дә бу яңалыклардан артта калмаска, алдынгы технологияләрне үз эшебездә кулланырга тиешбез. </a:t>
            </a:r>
          </a:p>
          <a:p>
            <a:pPr eaLnBrk="1" hangingPunct="1"/>
            <a:endParaRPr lang="ru-RU" sz="18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1871663" y="549275"/>
            <a:ext cx="7021512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3300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Максат: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балаларга юл йөрү кагыйдәләрен өйрәтү, </a:t>
            </a:r>
          </a:p>
          <a:p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аларны төгәл үтәргә күнектерү.</a:t>
            </a:r>
            <a:br>
              <a:rPr lang="ru-RU" sz="2000">
                <a:solidFill>
                  <a:schemeClr val="hlink"/>
                </a:solidFill>
                <a:latin typeface="Times New Roman" pitchFamily="18" charset="0"/>
              </a:rPr>
            </a:br>
            <a:endParaRPr lang="ru-RU" sz="200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ru-RU" sz="2000">
                <a:solidFill>
                  <a:srgbClr val="FF3300"/>
                </a:solidFill>
                <a:latin typeface="Times New Roman" pitchFamily="18" charset="0"/>
              </a:rPr>
              <a:t>Бурычлар:</a:t>
            </a: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Тәрбия бурычы</a:t>
            </a: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: бер-берсенә дустанә мөнәсәбәт, балаларда мөстәкыйльлек тәрбияләү.</a:t>
            </a:r>
            <a:br>
              <a:rPr lang="ru-RU" sz="2000">
                <a:solidFill>
                  <a:schemeClr val="hlink"/>
                </a:solidFill>
                <a:latin typeface="Times New Roman" pitchFamily="18" charset="0"/>
              </a:rPr>
            </a:br>
            <a:endParaRPr lang="ru-RU" sz="200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Үстерү бурычы:</a:t>
            </a: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 балаларның күзәтүчәнлек һәм кызыксынучанлыкларын, хәрәкәт координациясен, ориентлашуны, бәйләнешле сөйләмне, әйләнә-тирә чынбарлыктагы предметлар һәм күренешләр турында күзаллауларын үстерү.</a:t>
            </a:r>
            <a:br>
              <a:rPr lang="ru-RU" sz="2000">
                <a:solidFill>
                  <a:schemeClr val="hlink"/>
                </a:solidFill>
                <a:latin typeface="Times New Roman" pitchFamily="18" charset="0"/>
              </a:rPr>
            </a:br>
            <a:endParaRPr lang="ru-RU" sz="2000">
              <a:solidFill>
                <a:schemeClr val="hlink"/>
              </a:solidFill>
              <a:latin typeface="Times New Roman" pitchFamily="18" charset="0"/>
            </a:endParaRPr>
          </a:p>
          <a:p>
            <a:r>
              <a:rPr lang="ru-RU" sz="2000" b="1">
                <a:solidFill>
                  <a:schemeClr val="hlink"/>
                </a:solidFill>
                <a:latin typeface="Times New Roman" pitchFamily="18" charset="0"/>
              </a:rPr>
              <a:t>Белем бирү бурычы</a:t>
            </a:r>
            <a:r>
              <a:rPr lang="ru-RU" sz="2000">
                <a:solidFill>
                  <a:schemeClr val="hlink"/>
                </a:solidFill>
                <a:latin typeface="Times New Roman" pitchFamily="18" charset="0"/>
              </a:rPr>
              <a:t>: урамда үз-үзеңне дөрес тоту кагыйдәләрен, юл йөрү кагыйдәләрен, светофорның яшел, кызыл, сары сигналлары турында белемнәрен ныгыту, кабатлау. Уен кагыйдәләрен төгәл үтәргә өйрәтү.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1763713" y="976313"/>
            <a:ext cx="738028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 b="1">
                <a:solidFill>
                  <a:srgbClr val="FF3300"/>
                </a:solidFill>
              </a:rPr>
              <a:t>Лэпбукта тупланган материаллар:</a:t>
            </a:r>
          </a:p>
          <a:p>
            <a:pPr marL="342900" indent="-342900"/>
            <a:r>
              <a:rPr lang="tt-RU" sz="2000" b="1">
                <a:solidFill>
                  <a:srgbClr val="990099"/>
                </a:solidFill>
              </a:rPr>
              <a:t>Кесәчекләрдә:</a:t>
            </a:r>
            <a:endParaRPr lang="ru-RU" sz="2000" b="1">
              <a:solidFill>
                <a:srgbClr val="990099"/>
              </a:solidFill>
            </a:endParaRPr>
          </a:p>
          <a:p>
            <a:pPr marL="342900" indent="-342900">
              <a:buFontTx/>
              <a:buAutoNum type="arabicParenR"/>
            </a:pPr>
            <a:r>
              <a:rPr lang="tt-RU" sz="2000" b="1"/>
              <a:t>Юл билгеләре</a:t>
            </a:r>
          </a:p>
          <a:p>
            <a:pPr marL="342900" indent="-342900">
              <a:buFontTx/>
              <a:buAutoNum type="arabicParenR"/>
            </a:pPr>
            <a:r>
              <a:rPr lang="tt-RU" sz="2000" b="1"/>
              <a:t>Махсус транспортлар</a:t>
            </a:r>
          </a:p>
          <a:p>
            <a:pPr marL="342900" indent="-342900">
              <a:buFontTx/>
              <a:buAutoNum type="arabicParenR"/>
            </a:pPr>
            <a:r>
              <a:rPr lang="tt-RU" sz="2000" b="1"/>
              <a:t>Табышмаклар, башваткычлар</a:t>
            </a:r>
          </a:p>
          <a:p>
            <a:pPr marL="342900" indent="-342900">
              <a:buFontTx/>
              <a:buAutoNum type="arabicParenR"/>
            </a:pPr>
            <a:r>
              <a:rPr lang="tt-RU" sz="2000" b="1"/>
              <a:t>Шигырьләр</a:t>
            </a:r>
          </a:p>
          <a:p>
            <a:pPr marL="342900" indent="-342900">
              <a:buFontTx/>
              <a:buAutoNum type="arabicParenR"/>
            </a:pPr>
            <a:r>
              <a:rPr lang="tt-RU" sz="2000" b="1"/>
              <a:t>Рәсемнәр</a:t>
            </a:r>
          </a:p>
          <a:p>
            <a:pPr marL="342900" indent="-342900"/>
            <a:r>
              <a:rPr lang="tt-RU" sz="2000" b="1">
                <a:solidFill>
                  <a:srgbClr val="990099"/>
                </a:solidFill>
              </a:rPr>
              <a:t>Уеннар:</a:t>
            </a:r>
          </a:p>
          <a:p>
            <a:pPr marL="342900" indent="-342900"/>
            <a:r>
              <a:rPr lang="tt-RU" sz="2000" b="1"/>
              <a:t>6) Пазланы җый</a:t>
            </a:r>
          </a:p>
          <a:p>
            <a:pPr marL="342900" indent="-342900"/>
            <a:r>
              <a:rPr lang="tt-RU" sz="2000" b="1"/>
              <a:t>7) Буягыч рәсемнәр</a:t>
            </a:r>
          </a:p>
          <a:p>
            <a:pPr marL="342900" indent="-342900"/>
            <a:r>
              <a:rPr lang="tt-RU" sz="2000" b="1"/>
              <a:t>8) “Домино” </a:t>
            </a:r>
          </a:p>
          <a:p>
            <a:pPr marL="342900" indent="-342900"/>
            <a:r>
              <a:rPr lang="tt-RU" sz="2000" b="1"/>
              <a:t>9) “Нәрсә артык?”, “Юл билгеләре өйләреннән качканнар”, “Үз парын тап”.</a:t>
            </a:r>
          </a:p>
          <a:p>
            <a:pPr marL="342900" indent="-342900"/>
            <a:r>
              <a:rPr lang="tt-RU" sz="2000" b="1"/>
              <a:t>10) Китаплар</a:t>
            </a:r>
            <a:endParaRPr lang="ru-RU" sz="2000" b="1"/>
          </a:p>
          <a:p>
            <a:pPr marL="342900" indent="-342900"/>
            <a:endParaRPr lang="ru-RU">
              <a:solidFill>
                <a:srgbClr val="00B050"/>
              </a:solidFill>
            </a:endParaRPr>
          </a:p>
          <a:p>
            <a:pPr marL="342900" indent="-342900"/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57275" y="0"/>
            <a:ext cx="8229600" cy="1143000"/>
          </a:xfrm>
        </p:spPr>
        <p:txBody>
          <a:bodyPr/>
          <a:lstStyle/>
          <a:p>
            <a:pPr eaLnBrk="1" hangingPunct="1"/>
            <a: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  <a:t>Беренче кесәчек</a:t>
            </a:r>
            <a:b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“Юл билгеләре”</a:t>
            </a:r>
            <a:endParaRPr lang="ru-RU" sz="40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0482" name="Picture 5" descr="DSCN013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12875"/>
            <a:ext cx="4248150" cy="3671888"/>
          </a:xfrm>
        </p:spPr>
      </p:pic>
      <p:pic>
        <p:nvPicPr>
          <p:cNvPr id="20483" name="Picture 6" descr="DSCN0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492375"/>
            <a:ext cx="4071938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0"/>
            <a:ext cx="8229600" cy="1417638"/>
          </a:xfrm>
        </p:spPr>
        <p:txBody>
          <a:bodyPr/>
          <a:lstStyle/>
          <a:p>
            <a:pPr eaLnBrk="1" hangingPunct="1"/>
            <a: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  <a:t>Икенче кесәчек</a:t>
            </a:r>
            <a:br>
              <a:rPr lang="tt-RU" sz="400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tt-RU" sz="4000" smtClean="0">
                <a:solidFill>
                  <a:srgbClr val="990000"/>
                </a:solidFill>
                <a:latin typeface="Times New Roman" pitchFamily="18" charset="0"/>
              </a:rPr>
              <a:t>“Махсус транспортлар”</a:t>
            </a:r>
            <a:endParaRPr lang="ru-RU" sz="4000" smtClean="0">
              <a:solidFill>
                <a:srgbClr val="990000"/>
              </a:solidFill>
              <a:latin typeface="Times New Roman" pitchFamily="18" charset="0"/>
            </a:endParaRPr>
          </a:p>
        </p:txBody>
      </p:sp>
      <p:pic>
        <p:nvPicPr>
          <p:cNvPr id="21506" name="Picture 5" descr="DSCN01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773238"/>
            <a:ext cx="340677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 descr="DSCN01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349500"/>
            <a:ext cx="3532187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401</Words>
  <Application>Microsoft Office PowerPoint</Application>
  <PresentationFormat>Экран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1_Тема Office</vt:lpstr>
      <vt:lpstr>   </vt:lpstr>
      <vt:lpstr>Презентация PowerPoint</vt:lpstr>
      <vt:lpstr>Презентация PowerPoint</vt:lpstr>
      <vt:lpstr>Актуальлек</vt:lpstr>
      <vt:lpstr>Аннотация: </vt:lpstr>
      <vt:lpstr>Презентация PowerPoint</vt:lpstr>
      <vt:lpstr>Презентация PowerPoint</vt:lpstr>
      <vt:lpstr>Беренче кесәчек “Юл билгеләре”</vt:lpstr>
      <vt:lpstr>Икенче кесәчек “Махсус транспортлар”</vt:lpstr>
      <vt:lpstr>Өченче кесәчек “Табышмаклар”, “Башваткычлар”</vt:lpstr>
      <vt:lpstr>Дүртенче кесәчек “Шигырьләр”</vt:lpstr>
      <vt:lpstr>Бишенче кесәчек “Рәсемнәр”</vt:lpstr>
      <vt:lpstr>Уеннар</vt:lpstr>
      <vt:lpstr>Алтынчы кесәчек “Пазланы җый”</vt:lpstr>
      <vt:lpstr>Җиденче кесәчек “Буягыч рәсемнәр”</vt:lpstr>
      <vt:lpstr>Сигезенче кесәчек Уен “Домино”</vt:lpstr>
      <vt:lpstr> Тугызынчы кесәчек Уеннар:“Нәрсә артык?”, “Юл билгеләре өйләреннән качканнар”, “Үз парын тап”. </vt:lpstr>
      <vt:lpstr>Унынчы кесәчек Китаплар</vt:lpstr>
      <vt:lpstr>“Без уйнарга яратабыз”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Мунира</cp:lastModifiedBy>
  <cp:revision>32</cp:revision>
  <dcterms:created xsi:type="dcterms:W3CDTF">2011-01-05T10:28:03Z</dcterms:created>
  <dcterms:modified xsi:type="dcterms:W3CDTF">2017-08-31T04:52:28Z</dcterms:modified>
</cp:coreProperties>
</file>