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9" r:id="rId2"/>
    <p:sldId id="256" r:id="rId3"/>
    <p:sldId id="296" r:id="rId4"/>
    <p:sldId id="258" r:id="rId5"/>
    <p:sldId id="264" r:id="rId6"/>
    <p:sldId id="259" r:id="rId7"/>
    <p:sldId id="298" r:id="rId8"/>
    <p:sldId id="297" r:id="rId9"/>
    <p:sldId id="281" r:id="rId10"/>
    <p:sldId id="290" r:id="rId11"/>
    <p:sldId id="274" r:id="rId12"/>
    <p:sldId id="257" r:id="rId13"/>
    <p:sldId id="275" r:id="rId14"/>
    <p:sldId id="278" r:id="rId15"/>
    <p:sldId id="277" r:id="rId16"/>
    <p:sldId id="294" r:id="rId17"/>
    <p:sldId id="280" r:id="rId18"/>
    <p:sldId id="276" r:id="rId19"/>
    <p:sldId id="288" r:id="rId20"/>
    <p:sldId id="292" r:id="rId21"/>
    <p:sldId id="282" r:id="rId22"/>
    <p:sldId id="287" r:id="rId23"/>
    <p:sldId id="300" r:id="rId24"/>
    <p:sldId id="295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00" autoAdjust="0"/>
  </p:normalViewPr>
  <p:slideViewPr>
    <p:cSldViewPr>
      <p:cViewPr>
        <p:scale>
          <a:sx n="100" d="100"/>
          <a:sy n="100" d="100"/>
        </p:scale>
        <p:origin x="-2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457200"/>
            <a:ext cx="7772400" cy="1470025"/>
          </a:xfrm>
        </p:spPr>
        <p:txBody>
          <a:bodyPr/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2819400"/>
            <a:ext cx="6400800" cy="1752600"/>
          </a:xfrm>
          <a:solidFill>
            <a:schemeClr val="accent1">
              <a:alpha val="60001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14.07.2016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14.07.2016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14.07.2016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14.07.2016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14.07.2016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14.07.2016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14.07.2016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14.07.2016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14.07.2016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14.07.2016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14.07.2016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14.07.2016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Majestic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Majestic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Majestic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Majestic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Majestic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Majestic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Majestic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Majestic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5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J:\&#1040;&#1095;&#1099;&#1082;%20&#1076;&#1241;&#1088;&#1077;&#1089;-1%20&#1082;&#1083;&#1072;&#1089;&#1089;\&#1052;&#1080;&#1085;%20&#1091;&#1089;&#1101;&#1084;.mp3" TargetMode="Externa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tt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үзәлия Галәветдинова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6400" y="2819400"/>
            <a:ext cx="6400800" cy="2681302"/>
          </a:xfrm>
        </p:spPr>
        <p:txBody>
          <a:bodyPr/>
          <a:lstStyle/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Казандагы 19 нчы гимназиянең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квалификация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категорияле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татар теле 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һәм әдәбияты укытучысы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 bwMode="auto">
          <a:xfrm>
            <a:off x="285720" y="0"/>
            <a:ext cx="2357454" cy="1143008"/>
          </a:xfrm>
          <a:prstGeom prst="cloudCallou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ы</a:t>
            </a: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Выноска-облако 4"/>
          <p:cNvSpPr/>
          <p:nvPr/>
        </p:nvSpPr>
        <p:spPr bwMode="auto">
          <a:xfrm>
            <a:off x="3428992" y="0"/>
            <a:ext cx="2571768" cy="1285884"/>
          </a:xfrm>
          <a:prstGeom prst="cloudCallou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ым</a:t>
            </a: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Выноска-облако 5"/>
          <p:cNvSpPr/>
          <p:nvPr/>
        </p:nvSpPr>
        <p:spPr bwMode="auto">
          <a:xfrm>
            <a:off x="6357950" y="214290"/>
            <a:ext cx="2571768" cy="1357322"/>
          </a:xfrm>
          <a:prstGeom prst="cloudCallou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ың</a:t>
            </a: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4786322"/>
            <a:ext cx="475963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6000" b="1" dirty="0" smtClean="0">
                <a:latin typeface="Times New Roman" pitchFamily="18" charset="0"/>
                <a:cs typeface="Times New Roman" pitchFamily="18" charset="0"/>
              </a:rPr>
              <a:t>минем </a:t>
            </a:r>
          </a:p>
          <a:p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урынды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(к)…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45357" t="46717" r="9282"/>
          <a:stretch>
            <a:fillRect/>
          </a:stretch>
        </p:blipFill>
        <p:spPr bwMode="auto">
          <a:xfrm>
            <a:off x="8215338" y="4714884"/>
            <a:ext cx="720080" cy="9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5357826"/>
            <a:ext cx="1847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6000" b="1" dirty="0" smtClean="0">
              <a:latin typeface="Times New Roman" pitchFamily="18" charset="0"/>
            </a:endParaRPr>
          </a:p>
          <a:p>
            <a:endParaRPr lang="ru-RU" sz="6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786322"/>
            <a:ext cx="57150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60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0"/>
            <a:endParaRPr lang="ru-RU" sz="6000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71488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t-RU" sz="6000" b="1" dirty="0" smtClean="0"/>
              <a:t>синең дәфтәр</a:t>
            </a:r>
            <a:r>
              <a:rPr lang="ru-RU" sz="6000" b="1" dirty="0" smtClean="0"/>
              <a:t>…</a:t>
            </a:r>
            <a:endParaRPr lang="tt-RU" sz="6000" b="1" dirty="0"/>
          </a:p>
        </p:txBody>
      </p:sp>
      <p:sp>
        <p:nvSpPr>
          <p:cNvPr id="7" name="Выноска-облако 6">
            <a:hlinkClick r:id="" action="ppaction://noaction"/>
          </p:cNvPr>
          <p:cNvSpPr/>
          <p:nvPr/>
        </p:nvSpPr>
        <p:spPr>
          <a:xfrm>
            <a:off x="214282" y="214290"/>
            <a:ext cx="2781324" cy="97313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t-RU" sz="6600" b="1" dirty="0">
                <a:solidFill>
                  <a:schemeClr val="tx1"/>
                </a:solidFill>
              </a:rPr>
              <a:t>ем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8" name="Выноска-облако 7">
            <a:hlinkClick r:id="" action="ppaction://noaction"/>
          </p:cNvPr>
          <p:cNvSpPr/>
          <p:nvPr/>
        </p:nvSpPr>
        <p:spPr>
          <a:xfrm>
            <a:off x="3786182" y="285728"/>
            <a:ext cx="1800225" cy="97313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t-RU" sz="6600" b="1" dirty="0">
                <a:solidFill>
                  <a:schemeClr val="tx1"/>
                </a:solidFill>
                <a:latin typeface="Times New Roman" pitchFamily="18" charset="0"/>
              </a:rPr>
              <a:t>ең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" name="Выноска-облако 8">
            <a:hlinkClick r:id="" action="ppaction://noaction"/>
          </p:cNvPr>
          <p:cNvSpPr/>
          <p:nvPr/>
        </p:nvSpPr>
        <p:spPr>
          <a:xfrm>
            <a:off x="6500826" y="214290"/>
            <a:ext cx="1800225" cy="97313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t-RU" sz="6600" b="1">
                <a:solidFill>
                  <a:schemeClr val="tx1"/>
                </a:solidFill>
              </a:rPr>
              <a:t>е</a:t>
            </a:r>
            <a:endParaRPr lang="ru-RU" sz="6600" b="1">
              <a:solidFill>
                <a:schemeClr val="tx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45357" t="46717" r="9282"/>
          <a:stretch>
            <a:fillRect/>
          </a:stretch>
        </p:blipFill>
        <p:spPr bwMode="auto">
          <a:xfrm>
            <a:off x="8286776" y="4714884"/>
            <a:ext cx="720080" cy="9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39750" y="500042"/>
            <a:ext cx="2303463" cy="1079521"/>
          </a:xfrm>
          <a:prstGeom prst="cloudCallout">
            <a:avLst>
              <a:gd name="adj1" fmla="val -5343"/>
              <a:gd name="adj2" fmla="val 62560"/>
            </a:avLst>
          </a:prstGeom>
          <a:solidFill>
            <a:schemeClr val="bg1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tt-RU" sz="6600" b="1" dirty="0">
                <a:latin typeface="Calibri" pitchFamily="34" charset="0"/>
              </a:rPr>
              <a:t>е</a:t>
            </a:r>
            <a:r>
              <a:rPr lang="tt-RU" sz="6600" b="1" dirty="0" smtClean="0">
                <a:latin typeface="Calibri" pitchFamily="34" charset="0"/>
              </a:rPr>
              <a:t>м</a:t>
            </a:r>
            <a:endParaRPr lang="ru-RU" sz="6600" b="1" dirty="0">
              <a:latin typeface="Calibri" pitchFamily="34" charset="0"/>
            </a:endParaRPr>
          </a:p>
        </p:txBody>
      </p:sp>
      <p:sp>
        <p:nvSpPr>
          <p:cNvPr id="5" name="Заголовок 4">
            <a:hlinkClick r:id="" action="ppaction://noaction"/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6357950" y="214290"/>
            <a:ext cx="2590800" cy="1219200"/>
          </a:xfrm>
          <a:prstGeom prst="cloudCallout">
            <a:avLst>
              <a:gd name="adj1" fmla="val -5801"/>
              <a:gd name="adj2" fmla="val 62560"/>
            </a:avLst>
          </a:prstGeom>
          <a:solidFill>
            <a:schemeClr val="bg1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>
            <a:normAutofit fontScale="90000"/>
          </a:bodyPr>
          <a:lstStyle/>
          <a:p>
            <a:pPr algn="ctr"/>
            <a:r>
              <a:rPr lang="ru-RU" sz="6600" b="1" dirty="0" err="1" smtClean="0">
                <a:solidFill>
                  <a:schemeClr val="tx1"/>
                </a:solidFill>
                <a:latin typeface="Times New Roman" pitchFamily="18" charset="0"/>
              </a:rPr>
              <a:t>ең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Выноска-облако 5">
            <a:hlinkClick r:id="" action="ppaction://noaction"/>
          </p:cNvPr>
          <p:cNvSpPr/>
          <p:nvPr/>
        </p:nvSpPr>
        <p:spPr>
          <a:xfrm>
            <a:off x="3500430" y="357166"/>
            <a:ext cx="1800225" cy="97313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b="1" dirty="0" smtClean="0">
                <a:solidFill>
                  <a:schemeClr val="tx1"/>
                </a:solidFill>
              </a:rPr>
              <a:t>се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648200"/>
            <a:ext cx="403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err="1" smtClean="0"/>
              <a:t>аның әби…</a:t>
            </a:r>
            <a:endParaRPr lang="ru-RU" sz="6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45357" t="46717" r="9282"/>
          <a:stretch>
            <a:fillRect/>
          </a:stretch>
        </p:blipFill>
        <p:spPr bwMode="auto">
          <a:xfrm>
            <a:off x="8286776" y="4643446"/>
            <a:ext cx="720080" cy="9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14884"/>
            <a:ext cx="47863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/>
              <a:t>минем  </a:t>
            </a:r>
            <a:r>
              <a:rPr lang="ru-RU" sz="6000" b="1" dirty="0" err="1" smtClean="0"/>
              <a:t>мәктә</a:t>
            </a:r>
            <a:r>
              <a:rPr lang="ru-RU" sz="6000" b="1" dirty="0" smtClean="0"/>
              <a:t>(</a:t>
            </a:r>
            <a:r>
              <a:rPr lang="ru-RU" sz="6000" b="1" dirty="0" err="1" smtClean="0"/>
              <a:t>п</a:t>
            </a:r>
            <a:r>
              <a:rPr lang="ru-RU" sz="6000" b="1" dirty="0" smtClean="0"/>
              <a:t>)…</a:t>
            </a:r>
            <a:endParaRPr lang="ru-RU" sz="6000" b="1" dirty="0"/>
          </a:p>
        </p:txBody>
      </p:sp>
      <p:sp>
        <p:nvSpPr>
          <p:cNvPr id="3" name="Выноска-облако 2">
            <a:hlinkClick r:id="" action="ppaction://noaction"/>
          </p:cNvPr>
          <p:cNvSpPr/>
          <p:nvPr/>
        </p:nvSpPr>
        <p:spPr>
          <a:xfrm>
            <a:off x="3286116" y="214290"/>
            <a:ext cx="2781324" cy="97313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t-RU" sz="6600" b="1" dirty="0" smtClean="0">
                <a:solidFill>
                  <a:schemeClr val="tx1"/>
                </a:solidFill>
              </a:rPr>
              <a:t>ем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4" name="Выноска-облако 3">
            <a:hlinkClick r:id="" action="ppaction://noaction"/>
          </p:cNvPr>
          <p:cNvSpPr/>
          <p:nvPr/>
        </p:nvSpPr>
        <p:spPr>
          <a:xfrm>
            <a:off x="6500826" y="214290"/>
            <a:ext cx="1800225" cy="97313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t-RU" sz="6600" b="1">
                <a:solidFill>
                  <a:schemeClr val="tx1"/>
                </a:solidFill>
              </a:rPr>
              <a:t>е</a:t>
            </a:r>
            <a:endParaRPr lang="ru-RU" sz="6600" b="1">
              <a:solidFill>
                <a:schemeClr val="tx1"/>
              </a:solidFill>
            </a:endParaRPr>
          </a:p>
        </p:txBody>
      </p:sp>
      <p:sp>
        <p:nvSpPr>
          <p:cNvPr id="5" name="Выноска-облако 4">
            <a:hlinkClick r:id="" action="ppaction://noaction"/>
          </p:cNvPr>
          <p:cNvSpPr/>
          <p:nvPr/>
        </p:nvSpPr>
        <p:spPr>
          <a:xfrm>
            <a:off x="428596" y="285728"/>
            <a:ext cx="1800225" cy="97313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t-RU" sz="6600" b="1" dirty="0">
                <a:solidFill>
                  <a:schemeClr val="tx1"/>
                </a:solidFill>
                <a:latin typeface="Times New Roman" pitchFamily="18" charset="0"/>
              </a:rPr>
              <a:t>ең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45357" t="46717" r="9282"/>
          <a:stretch>
            <a:fillRect/>
          </a:stretch>
        </p:blipFill>
        <p:spPr bwMode="auto">
          <a:xfrm>
            <a:off x="8215338" y="4714884"/>
            <a:ext cx="720080" cy="9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>
            <a:hlinkClick r:id="" action="ppaction://noaction"/>
          </p:cNvPr>
          <p:cNvSpPr/>
          <p:nvPr/>
        </p:nvSpPr>
        <p:spPr>
          <a:xfrm>
            <a:off x="500034" y="428604"/>
            <a:ext cx="2357454" cy="100013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t-RU" sz="6600" b="1" dirty="0" smtClean="0">
                <a:solidFill>
                  <a:schemeClr val="tx1"/>
                </a:solidFill>
              </a:rPr>
              <a:t>ым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3" name="Выноска-облако 2">
            <a:hlinkClick r:id="" action="ppaction://noaction"/>
          </p:cNvPr>
          <p:cNvSpPr/>
          <p:nvPr/>
        </p:nvSpPr>
        <p:spPr>
          <a:xfrm>
            <a:off x="3786182" y="500042"/>
            <a:ext cx="1857388" cy="97313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t-RU" sz="6600" b="1" dirty="0" smtClean="0">
                <a:solidFill>
                  <a:schemeClr val="tx1"/>
                </a:solidFill>
              </a:rPr>
              <a:t>ы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4" name="Выноска-облако 3">
            <a:hlinkClick r:id="" action="ppaction://noaction"/>
          </p:cNvPr>
          <p:cNvSpPr/>
          <p:nvPr/>
        </p:nvSpPr>
        <p:spPr>
          <a:xfrm>
            <a:off x="6572264" y="428604"/>
            <a:ext cx="2214578" cy="97313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t-RU" sz="6600" b="1" dirty="0" smtClean="0">
                <a:solidFill>
                  <a:schemeClr val="tx1"/>
                </a:solidFill>
              </a:rPr>
              <a:t>ың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4572008"/>
            <a:ext cx="41724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6000" b="1" dirty="0" smtClean="0"/>
              <a:t>синең</a:t>
            </a:r>
          </a:p>
          <a:p>
            <a:r>
              <a:rPr lang="tt-RU" sz="6000" b="1" dirty="0" smtClean="0"/>
              <a:t>курча(к)</a:t>
            </a:r>
            <a:r>
              <a:rPr lang="ru-RU" sz="6000" b="1" dirty="0" smtClean="0">
                <a:latin typeface="Times New Roman" pitchFamily="18" charset="0"/>
              </a:rPr>
              <a:t> …</a:t>
            </a:r>
            <a:endParaRPr lang="ru-RU" sz="6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45357" t="46717" r="9282"/>
          <a:stretch>
            <a:fillRect/>
          </a:stretch>
        </p:blipFill>
        <p:spPr bwMode="auto">
          <a:xfrm>
            <a:off x="8072462" y="4500570"/>
            <a:ext cx="791518" cy="111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357694"/>
            <a:ext cx="37946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6000" b="1" dirty="0" smtClean="0"/>
              <a:t>аның</a:t>
            </a:r>
          </a:p>
          <a:p>
            <a:r>
              <a:rPr lang="tt-RU" sz="6000" b="1" dirty="0" smtClean="0"/>
              <a:t>чәчә(к)</a:t>
            </a:r>
            <a:r>
              <a:rPr lang="ru-RU" sz="6000" b="1" dirty="0" smtClean="0">
                <a:latin typeface="Times New Roman" pitchFamily="18" charset="0"/>
              </a:rPr>
              <a:t> …</a:t>
            </a:r>
            <a:endParaRPr lang="ru-RU" sz="6000" b="1" dirty="0"/>
          </a:p>
        </p:txBody>
      </p:sp>
      <p:sp>
        <p:nvSpPr>
          <p:cNvPr id="3" name="Выноска-облако 2">
            <a:hlinkClick r:id="" action="ppaction://noaction"/>
          </p:cNvPr>
          <p:cNvSpPr/>
          <p:nvPr/>
        </p:nvSpPr>
        <p:spPr>
          <a:xfrm>
            <a:off x="214282" y="214290"/>
            <a:ext cx="2781324" cy="97313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t-RU" sz="6600" b="1" dirty="0">
                <a:solidFill>
                  <a:schemeClr val="tx1"/>
                </a:solidFill>
              </a:rPr>
              <a:t>ем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4" name="Выноска-облако 3">
            <a:hlinkClick r:id="" action="ppaction://noaction"/>
          </p:cNvPr>
          <p:cNvSpPr/>
          <p:nvPr/>
        </p:nvSpPr>
        <p:spPr>
          <a:xfrm>
            <a:off x="3786182" y="285728"/>
            <a:ext cx="1800225" cy="97313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tt-RU" sz="6600" b="1" dirty="0">
                <a:solidFill>
                  <a:schemeClr val="tx1"/>
                </a:solidFill>
                <a:latin typeface="Times New Roman" pitchFamily="18" charset="0"/>
              </a:rPr>
              <a:t>ең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Выноска-облако 4">
            <a:hlinkClick r:id="" action="ppaction://noaction"/>
          </p:cNvPr>
          <p:cNvSpPr/>
          <p:nvPr/>
        </p:nvSpPr>
        <p:spPr>
          <a:xfrm>
            <a:off x="6500826" y="214290"/>
            <a:ext cx="1800225" cy="97313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t-RU" sz="6600" b="1">
                <a:solidFill>
                  <a:schemeClr val="tx1"/>
                </a:solidFill>
              </a:rPr>
              <a:t>е</a:t>
            </a:r>
            <a:endParaRPr lang="ru-RU" sz="6600" b="1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45357" t="46717" r="9282"/>
          <a:stretch>
            <a:fillRect/>
          </a:stretch>
        </p:blipFill>
        <p:spPr bwMode="auto">
          <a:xfrm>
            <a:off x="8001024" y="4572008"/>
            <a:ext cx="862956" cy="104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“Туп” уены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туп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785926"/>
            <a:ext cx="3929090" cy="3637748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45357" t="46717" r="9282"/>
          <a:stretch>
            <a:fillRect/>
          </a:stretch>
        </p:blipFill>
        <p:spPr bwMode="auto">
          <a:xfrm>
            <a:off x="8143900" y="4286256"/>
            <a:ext cx="720080" cy="9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19459" name="Picture 4" descr="i?id=390315060-33-7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981200"/>
            <a:ext cx="2209800" cy="2971800"/>
          </a:xfrm>
        </p:spPr>
      </p:pic>
      <p:pic>
        <p:nvPicPr>
          <p:cNvPr id="19460" name="Picture 6" descr="600_110225_1298664434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362200"/>
            <a:ext cx="24098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Содержимое 3" descr="домик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447800"/>
            <a:ext cx="2133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762000" y="2133600"/>
            <a:ext cx="1133475" cy="369888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МИНЕМ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6858000" y="2362200"/>
            <a:ext cx="1508125" cy="3698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t-RU" b="1" dirty="0">
                <a:latin typeface="Times New Roman" pitchFamily="18" charset="0"/>
                <a:cs typeface="Times New Roman" pitchFamily="18" charset="0"/>
              </a:rPr>
              <a:t>АНЫҢ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3733800" y="1600200"/>
            <a:ext cx="1219200" cy="369888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t-RU" b="1" dirty="0">
                <a:latin typeface="Times New Roman" pitchFamily="18" charset="0"/>
                <a:cs typeface="Times New Roman" pitchFamily="18" charset="0"/>
              </a:rPr>
              <a:t>СИНЕҢ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l="45357" t="46717" r="9282"/>
          <a:stretch>
            <a:fillRect/>
          </a:stretch>
        </p:blipFill>
        <p:spPr bwMode="auto">
          <a:xfrm>
            <a:off x="7786710" y="5786454"/>
            <a:ext cx="720080" cy="9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524000"/>
            <a:ext cx="5761038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Мин усэ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4953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71802" y="571480"/>
            <a:ext cx="2948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Ял  минуты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Напишите ну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жные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окончания.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укытучы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яшь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Сине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ң гаилә...  зур.</a:t>
            </a:r>
          </a:p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Аның абый... акыллы.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5357" t="46717" r="9282"/>
          <a:stretch>
            <a:fillRect/>
          </a:stretch>
        </p:blipFill>
        <p:spPr bwMode="auto">
          <a:xfrm>
            <a:off x="8143900" y="4286256"/>
            <a:ext cx="720080" cy="9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t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Исәнмесез, балалар!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t-RU" dirty="0" smtClean="0"/>
              <a:t> </a:t>
            </a:r>
            <a:r>
              <a:rPr lang="tt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Хәерле иртә!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укытучы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яшь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Сине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ң гаилә</a:t>
            </a:r>
            <a:r>
              <a:rPr lang="tt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ң 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зур.</a:t>
            </a:r>
          </a:p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Аның абый</a:t>
            </a:r>
            <a:r>
              <a:rPr lang="tt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сы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 акыллы.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5357" t="46717" r="9282"/>
          <a:stretch>
            <a:fillRect/>
          </a:stretch>
        </p:blipFill>
        <p:spPr bwMode="auto">
          <a:xfrm>
            <a:off x="8143900" y="4286256"/>
            <a:ext cx="720080" cy="9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елка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357166"/>
            <a:ext cx="4500594" cy="5857916"/>
          </a:xfrm>
        </p:spPr>
      </p:pic>
      <p:sp>
        <p:nvSpPr>
          <p:cNvPr id="5" name="Блок-схема: знак завершения 4"/>
          <p:cNvSpPr/>
          <p:nvPr/>
        </p:nvSpPr>
        <p:spPr bwMode="auto">
          <a:xfrm>
            <a:off x="4500562" y="1928802"/>
            <a:ext cx="2286016" cy="785818"/>
          </a:xfrm>
          <a:prstGeom prst="flowChartTermina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Синең</a:t>
            </a:r>
            <a:r>
              <a:rPr kumimoji="0" lang="ru-RU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исемең ничек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знак завершения 5"/>
          <p:cNvSpPr/>
          <p:nvPr/>
        </p:nvSpPr>
        <p:spPr bwMode="auto">
          <a:xfrm>
            <a:off x="2143108" y="1857364"/>
            <a:ext cx="2143140" cy="714380"/>
          </a:xfrm>
          <a:prstGeom prst="flowChartTermina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tt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Синең ничә дустың бар?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знак завершения 6"/>
          <p:cNvSpPr/>
          <p:nvPr/>
        </p:nvSpPr>
        <p:spPr bwMode="auto">
          <a:xfrm>
            <a:off x="4643438" y="4071942"/>
            <a:ext cx="2571768" cy="714380"/>
          </a:xfrm>
          <a:prstGeom prst="flowChartTermina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Синең</a:t>
            </a:r>
            <a:r>
              <a:rPr kumimoji="0" lang="tt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гаиләң зурмы?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знак завершения 7"/>
          <p:cNvSpPr/>
          <p:nvPr/>
        </p:nvSpPr>
        <p:spPr bwMode="auto">
          <a:xfrm>
            <a:off x="4714876" y="2857496"/>
            <a:ext cx="2214578" cy="857256"/>
          </a:xfrm>
          <a:prstGeom prst="flowChartTermina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Син нинди укучы?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знак завершения 8"/>
          <p:cNvSpPr/>
          <p:nvPr/>
        </p:nvSpPr>
        <p:spPr bwMode="auto">
          <a:xfrm>
            <a:off x="1785918" y="2714620"/>
            <a:ext cx="2000264" cy="714380"/>
          </a:xfrm>
          <a:prstGeom prst="flowChartTermina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Синең  </a:t>
            </a:r>
            <a:r>
              <a:rPr kumimoji="0" lang="tt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сеңелең  </a:t>
            </a:r>
            <a:r>
              <a:rPr kumimoji="0" lang="tt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бармы?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 bwMode="auto">
          <a:xfrm>
            <a:off x="1571604" y="4071942"/>
            <a:ext cx="2000264" cy="857256"/>
          </a:xfrm>
          <a:prstGeom prst="flowChartTermina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Синең әтиең яш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ьме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картмы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45357" t="46717" r="9282"/>
          <a:stretch>
            <a:fillRect/>
          </a:stretch>
        </p:blipFill>
        <p:spPr bwMode="auto">
          <a:xfrm>
            <a:off x="8001024" y="4000504"/>
            <a:ext cx="86295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елка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857232"/>
            <a:ext cx="4714907" cy="5643602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45357" t="46717" r="9282"/>
          <a:stretch>
            <a:fillRect/>
          </a:stretch>
        </p:blipFill>
        <p:spPr bwMode="auto">
          <a:xfrm>
            <a:off x="7643834" y="4071942"/>
            <a:ext cx="857256" cy="118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ыз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214422"/>
            <a:ext cx="7358114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Минем </a:t>
            </a:r>
            <a:r>
              <a:rPr lang="ru-RU" b="1" dirty="0" err="1" smtClean="0"/>
              <a:t>гаил</a:t>
            </a:r>
            <a:r>
              <a:rPr lang="tt-RU" b="1" dirty="0" smtClean="0"/>
              <a:t>әм.</a:t>
            </a:r>
            <a:endParaRPr lang="ru-RU" b="1" dirty="0"/>
          </a:p>
        </p:txBody>
      </p:sp>
      <p:pic>
        <p:nvPicPr>
          <p:cNvPr id="4" name="Содержимое 3" descr="семь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643050"/>
            <a:ext cx="6429420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Афәрин!!!</a:t>
            </a:r>
            <a:endParaRPr lang="ru-RU" b="1" dirty="0"/>
          </a:p>
        </p:txBody>
      </p:sp>
      <p:pic>
        <p:nvPicPr>
          <p:cNvPr id="10" name="Содержимое 7" descr="дед мороз и снег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14546" y="1571612"/>
            <a:ext cx="4643470" cy="464347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3" descr="дед мммморо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43174" y="1928802"/>
            <a:ext cx="307183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71670" y="1142984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b="1" dirty="0" smtClean="0">
                <a:latin typeface="Times New Roman" pitchFamily="18" charset="0"/>
                <a:cs typeface="Times New Roman" pitchFamily="18" charset="0"/>
              </a:rPr>
              <a:t>Дед Мороз –Кыш бабай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86734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Фонетик күнегү.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У–у-у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укучы, укытучы, ун, ул, кул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Ү-ү-ү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үрдәк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күлмәк, күз, бүрек, бүлмә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" name="Содержимое 11" descr="3_q9fVjMc1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7400" y="1219200"/>
            <a:ext cx="5334000" cy="4876800"/>
          </a:xfrm>
        </p:spPr>
      </p:pic>
      <p:sp>
        <p:nvSpPr>
          <p:cNvPr id="14" name="Прямоугольник 13"/>
          <p:cNvSpPr/>
          <p:nvPr/>
        </p:nvSpPr>
        <p:spPr>
          <a:xfrm>
            <a:off x="2514600" y="1828800"/>
            <a:ext cx="1350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КЕМ?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54845" y="1905000"/>
            <a:ext cx="1866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НӘРСӘ?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76956" y="3429000"/>
            <a:ext cx="19479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НИНДИ?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39013" y="3200400"/>
            <a:ext cx="16321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НИЧӘ?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74204" y="2590800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яшел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29520" y="3571876"/>
            <a:ext cx="1059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шәһәр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48480" y="4800600"/>
            <a:ext cx="910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абый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5061" y="3505200"/>
            <a:ext cx="1010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матур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87029" y="1600200"/>
            <a:ext cx="893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сигез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4282" y="4500570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Кыш бабай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0034" y="2071678"/>
            <a:ext cx="93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өстәл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3125" y="5562600"/>
            <a:ext cx="812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b="1" dirty="0" smtClean="0">
                <a:latin typeface="Times New Roman" pitchFamily="18" charset="0"/>
                <a:cs typeface="Times New Roman" pitchFamily="18" charset="0"/>
              </a:rPr>
              <a:t>дүрт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 l="45357" t="46717" r="9282"/>
          <a:stretch>
            <a:fillRect/>
          </a:stretch>
        </p:blipFill>
        <p:spPr bwMode="auto">
          <a:xfrm>
            <a:off x="8143900" y="5643578"/>
            <a:ext cx="720080" cy="9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23334 -0.337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0" y="-1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1.85185E-6 L -0.46545 -0.349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0" y="-17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-0.1316 -0.193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0" y="-9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0.0176 L 0.52309 0.006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0" y="-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24115 0.044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2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1134 L -0.42344 0.177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0" y="9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7407E-6 L 0.56597 -0.3002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-1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1481E-6 L -0.13195 0.3064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0" y="15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tt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әрҗемә итегез.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Тарелка – 3 тарелки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етрадь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тетради, 4 тетради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учебник – учебники, 5 учебников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лист – листья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чашка – чашки,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голубая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чашка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друг – друзья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семья – большая семья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брюки - длинные брюки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Ты – умный ученик.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– хорошая девочка.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Она – не учительница.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Эти рисунки очень красивые.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tt-RU" sz="2000" b="1" dirty="0" smtClean="0">
                <a:latin typeface="Times New Roman" pitchFamily="18" charset="0"/>
                <a:cs typeface="Times New Roman" pitchFamily="18" charset="0"/>
              </a:rPr>
              <a:t>т стол тя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желый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5357" t="46717" r="9282"/>
          <a:stretch>
            <a:fillRect/>
          </a:stretch>
        </p:blipFill>
        <p:spPr bwMode="auto">
          <a:xfrm>
            <a:off x="8072462" y="4214818"/>
            <a:ext cx="720080" cy="9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648608"/>
            <a:ext cx="2571768" cy="320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071942"/>
            <a:ext cx="2214578" cy="23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Содержимое 7" descr="тетрадь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57158" y="714356"/>
            <a:ext cx="2071702" cy="273088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500042"/>
            <a:ext cx="236221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285728"/>
            <a:ext cx="2571768" cy="17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Содержимое 3" descr="мәктәп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00364" y="3643314"/>
            <a:ext cx="3000396" cy="2982915"/>
          </a:xfrm>
          <a:prstGeom prst="rect">
            <a:avLst/>
          </a:prstGeom>
        </p:spPr>
      </p:pic>
      <p:pic>
        <p:nvPicPr>
          <p:cNvPr id="10" name="Содержимое 3" descr="чәчәк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0694" y="2071678"/>
            <a:ext cx="2071702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45357" t="46717" r="9282"/>
          <a:stretch>
            <a:fillRect/>
          </a:stretch>
        </p:blipFill>
        <p:spPr bwMode="auto">
          <a:xfrm>
            <a:off x="3286116" y="1714488"/>
            <a:ext cx="200026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785794"/>
            <a:ext cx="2233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минем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2000240"/>
            <a:ext cx="900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200" b="1" dirty="0" smtClean="0">
                <a:latin typeface="Times New Roman" pitchFamily="18" charset="0"/>
                <a:cs typeface="Times New Roman" pitchFamily="18" charset="0"/>
              </a:rPr>
              <a:t>мой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66" y="2071678"/>
            <a:ext cx="878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200" b="1" dirty="0" smtClean="0">
                <a:latin typeface="Times New Roman" pitchFamily="18" charset="0"/>
                <a:cs typeface="Times New Roman" pitchFamily="18" charset="0"/>
              </a:rPr>
              <a:t>моя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60" y="2000240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b="1" dirty="0" smtClean="0">
                <a:latin typeface="Times New Roman" pitchFamily="18" charset="0"/>
                <a:cs typeface="Times New Roman" pitchFamily="18" charset="0"/>
              </a:rPr>
              <a:t>моё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785794"/>
            <a:ext cx="1997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синең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1934" y="1785926"/>
            <a:ext cx="1047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200" b="1" dirty="0" smtClean="0">
                <a:latin typeface="Times New Roman" pitchFamily="18" charset="0"/>
                <a:cs typeface="Times New Roman" pitchFamily="18" charset="0"/>
              </a:rPr>
              <a:t>твой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1928802"/>
            <a:ext cx="1025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200" b="1" dirty="0" smtClean="0">
                <a:latin typeface="Times New Roman" pitchFamily="18" charset="0"/>
                <a:cs typeface="Times New Roman" pitchFamily="18" charset="0"/>
              </a:rPr>
              <a:t>твоя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0760" y="1857364"/>
            <a:ext cx="992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200" b="1" dirty="0" smtClean="0">
                <a:latin typeface="Times New Roman" pitchFamily="18" charset="0"/>
                <a:cs typeface="Times New Roman" pitchFamily="18" charset="0"/>
              </a:rPr>
              <a:t>твоё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8992" y="2714620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аның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6050" y="3786190"/>
            <a:ext cx="748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200" b="1" dirty="0" smtClean="0">
                <a:latin typeface="Times New Roman" pitchFamily="18" charset="0"/>
                <a:cs typeface="Times New Roman" pitchFamily="18" charset="0"/>
              </a:rPr>
              <a:t>его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3504" y="378619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2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ё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 bwMode="auto">
          <a:xfrm rot="16200000" flipH="1">
            <a:off x="2178827" y="1607331"/>
            <a:ext cx="500066" cy="4286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Прямая со стрелкой 21"/>
          <p:cNvCxnSpPr>
            <a:endCxn id="4" idx="0"/>
          </p:cNvCxnSpPr>
          <p:nvPr/>
        </p:nvCxnSpPr>
        <p:spPr bwMode="auto">
          <a:xfrm rot="16200000" flipH="1">
            <a:off x="1612605" y="1744925"/>
            <a:ext cx="500065" cy="1534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Прямая со стрелкой 25"/>
          <p:cNvCxnSpPr/>
          <p:nvPr/>
        </p:nvCxnSpPr>
        <p:spPr bwMode="auto">
          <a:xfrm rot="10800000" flipV="1">
            <a:off x="500034" y="1571612"/>
            <a:ext cx="644000" cy="4286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Прямая со стрелкой 35"/>
          <p:cNvCxnSpPr/>
          <p:nvPr/>
        </p:nvCxnSpPr>
        <p:spPr bwMode="auto">
          <a:xfrm rot="10800000" flipV="1">
            <a:off x="4643438" y="1571612"/>
            <a:ext cx="333523" cy="2857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Прямая со стрелкой 37"/>
          <p:cNvCxnSpPr/>
          <p:nvPr/>
        </p:nvCxnSpPr>
        <p:spPr bwMode="auto">
          <a:xfrm rot="16200000" flipH="1">
            <a:off x="5364090" y="1708217"/>
            <a:ext cx="428626" cy="1554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Прямая со стрелкой 39"/>
          <p:cNvCxnSpPr/>
          <p:nvPr/>
        </p:nvCxnSpPr>
        <p:spPr bwMode="auto">
          <a:xfrm>
            <a:off x="5857884" y="1571612"/>
            <a:ext cx="639358" cy="3571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Прямая со стрелкой 41"/>
          <p:cNvCxnSpPr/>
          <p:nvPr/>
        </p:nvCxnSpPr>
        <p:spPr bwMode="auto">
          <a:xfrm>
            <a:off x="4786314" y="3500438"/>
            <a:ext cx="500066" cy="4286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Прямая со стрелкой 43"/>
          <p:cNvCxnSpPr/>
          <p:nvPr/>
        </p:nvCxnSpPr>
        <p:spPr bwMode="auto">
          <a:xfrm rot="10800000" flipV="1">
            <a:off x="3286116" y="3500438"/>
            <a:ext cx="642942" cy="4286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2" cstate="print"/>
          <a:srcRect l="45357" t="46717" r="9282"/>
          <a:stretch>
            <a:fillRect/>
          </a:stretch>
        </p:blipFill>
        <p:spPr bwMode="auto">
          <a:xfrm>
            <a:off x="7715272" y="4000504"/>
            <a:ext cx="791518" cy="118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ачык дәрес  тартым">
  <a:themeElements>
    <a:clrScheme name="Оформление по умолчанию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0066FF"/>
      </a:folHlink>
    </a:clrScheme>
    <a:fontScheme name="Оформление по умолчанию">
      <a:majorFont>
        <a:latin typeface="Majestic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66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ачык дәрес  тартым</Template>
  <TotalTime>1301</TotalTime>
  <Words>245</Words>
  <Application>Microsoft Office PowerPoint</Application>
  <PresentationFormat>Экран (4:3)</PresentationFormat>
  <Paragraphs>93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ачык дәрес  тартым</vt:lpstr>
      <vt:lpstr>Гүзәлия Галәветдинова</vt:lpstr>
      <vt:lpstr>Исәнмесез, балалар!</vt:lpstr>
      <vt:lpstr>Презентация PowerPoint</vt:lpstr>
      <vt:lpstr>Фонетик күнегү.</vt:lpstr>
      <vt:lpstr>Презентация PowerPoint</vt:lpstr>
      <vt:lpstr>Тәрҗемә итегез.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ең</vt:lpstr>
      <vt:lpstr>Презентация PowerPoint</vt:lpstr>
      <vt:lpstr>Презентация PowerPoint</vt:lpstr>
      <vt:lpstr>Презентация PowerPoint</vt:lpstr>
      <vt:lpstr>“Туп” уены</vt:lpstr>
      <vt:lpstr>Презентация PowerPoint</vt:lpstr>
      <vt:lpstr>Презентация PowerPoint</vt:lpstr>
      <vt:lpstr>Напишите нужные окончания.</vt:lpstr>
      <vt:lpstr> </vt:lpstr>
      <vt:lpstr>Презентация PowerPoint</vt:lpstr>
      <vt:lpstr>Презентация PowerPoint</vt:lpstr>
      <vt:lpstr>Презентация PowerPoint</vt:lpstr>
      <vt:lpstr>Минем гаиләм.</vt:lpstr>
      <vt:lpstr>Афәрин!!!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Мунира</dc:creator>
  <cp:lastModifiedBy>Мунира</cp:lastModifiedBy>
  <cp:revision>121</cp:revision>
  <dcterms:modified xsi:type="dcterms:W3CDTF">2016-07-14T07:06:24Z</dcterms:modified>
</cp:coreProperties>
</file>