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6" r:id="rId12"/>
    <p:sldId id="267" r:id="rId13"/>
    <p:sldId id="269" r:id="rId14"/>
    <p:sldId id="270" r:id="rId15"/>
    <p:sldId id="271" r:id="rId16"/>
    <p:sldId id="264" r:id="rId17"/>
    <p:sldId id="273" r:id="rId18"/>
    <p:sldId id="274" r:id="rId19"/>
    <p:sldId id="278" r:id="rId20"/>
    <p:sldId id="268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6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0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61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3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6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5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3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8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9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8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03.08.2015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3;&#1091;&#1083;&#1100;&#1085;&#1072;&#1088;&#1072;\Desktop\&#1071;&#1082;&#1091;&#1087;&#1086;&#1074;&#1072;%20&#1091;&#1095;&#1080;&#1090;&#1077;&#1083;&#1100;%20&#1075;&#1086;&#1076;&#1072;%202015\&#1059;&#1088;&#1086;&#1082;%20&#1073;&#1080;&#1086;&#1083;&#1086;&#1075;&#1080;&#1080;%20&#1085;&#1072;%20&#1082;&#1086;&#1085;&#1082;&#1091;&#1088;&#1089;\Klassicheskaya-muzyka-dlya-detey-PChaykovskiy-Vremena-goda-Oktyabr_-Osennyaya-pesnya(supermuzlo.com).mp3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1752600"/>
          </a:xfrm>
        </p:spPr>
        <p:txBody>
          <a:bodyPr/>
          <a:lstStyle/>
          <a:p>
            <a:r>
              <a:rPr lang="ru-RU" altLang="ru-RU" dirty="0"/>
              <a:t>Учитель биологии: </a:t>
            </a:r>
            <a:r>
              <a:rPr lang="ru-RU" altLang="ru-RU" dirty="0" err="1"/>
              <a:t>Якупова</a:t>
            </a:r>
            <a:r>
              <a:rPr lang="ru-RU" altLang="ru-RU" dirty="0"/>
              <a:t> Гульнара </a:t>
            </a:r>
            <a:r>
              <a:rPr lang="ru-RU" altLang="ru-RU" dirty="0" err="1"/>
              <a:t>Ирфановна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2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2358" y="324036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Нервная система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91072" y="1844824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центральная часть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58670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периферическая  часть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420972"/>
            <a:ext cx="16196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Головной мозг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5833" y="3420972"/>
            <a:ext cx="14706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спинной мозг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7012" y="3640504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Симпатический подотдел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27676" y="4951396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парасимпатический подотдел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453817" y="972108"/>
            <a:ext cx="1346448" cy="590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" idx="0"/>
          </p:cNvCxnSpPr>
          <p:nvPr/>
        </p:nvCxnSpPr>
        <p:spPr>
          <a:xfrm flipH="1">
            <a:off x="1943200" y="1018231"/>
            <a:ext cx="1296144" cy="82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</p:cNvCxnSpPr>
          <p:nvPr/>
        </p:nvCxnSpPr>
        <p:spPr>
          <a:xfrm>
            <a:off x="1943200" y="2492896"/>
            <a:ext cx="1059904" cy="860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55576" y="2479844"/>
            <a:ext cx="1187624" cy="8736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072336" y="3096936"/>
            <a:ext cx="0" cy="2241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116724" y="5275432"/>
            <a:ext cx="510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56060" y="3949019"/>
            <a:ext cx="510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072336" y="2772900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вегетативный отдел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10430" y="2772900"/>
            <a:ext cx="188570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Соматический отдел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6156060" y="2234774"/>
            <a:ext cx="677951" cy="538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4932040" y="2234774"/>
            <a:ext cx="1140296" cy="538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2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403350" y="555625"/>
            <a:ext cx="4897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>
                <a:latin typeface="Times New Roman" pitchFamily="18" charset="0"/>
                <a:cs typeface="Times New Roman" pitchFamily="18" charset="0"/>
              </a:rPr>
              <a:t>      Экскурсия 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90674"/>
            <a:ext cx="7560840" cy="486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Klassicheskaya-muzyka-dlya-detey-PChaykovskiy-Vremena-goda-Oktyabr_-Osennyaya-pesnya(supermuzlo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14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709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9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2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836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6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smtClean="0"/>
              <a:t>ПОВТОРИ и ПОКАЖИ »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9458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dirty="0" smtClean="0"/>
              <a:t>1 группа.   </a:t>
            </a:r>
            <a:r>
              <a:rPr lang="ru-RU" sz="2000" dirty="0" smtClean="0"/>
              <a:t>Закройте </a:t>
            </a:r>
            <a:r>
              <a:rPr lang="ru-RU" sz="2000" dirty="0"/>
              <a:t>глаза.    Представьте что сейчас летний вечер. </a:t>
            </a:r>
            <a:endParaRPr lang="ru-RU" sz="2000" dirty="0" smtClean="0"/>
          </a:p>
          <a:p>
            <a:pPr lvl="0"/>
            <a:r>
              <a:rPr lang="ru-RU" sz="2000" dirty="0" smtClean="0"/>
              <a:t>Тепло</a:t>
            </a:r>
            <a:r>
              <a:rPr lang="ru-RU" sz="2000" dirty="0"/>
              <a:t>. Вы спите. Вдруг на ваш нос сел комар. Ваше действие?  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pPr marL="342900" lvl="0" indent="-342900">
              <a:buAutoNum type="arabicPlain" startAt="2"/>
            </a:pPr>
            <a:r>
              <a:rPr lang="ru-RU" sz="2000" b="1" dirty="0" smtClean="0"/>
              <a:t>группа </a:t>
            </a:r>
            <a:r>
              <a:rPr lang="ru-RU" sz="2000" dirty="0"/>
              <a:t>покажите пожалуйста как вы шинкуйте </a:t>
            </a:r>
            <a:r>
              <a:rPr lang="ru-RU" sz="2000" dirty="0" smtClean="0"/>
              <a:t>лук.</a:t>
            </a:r>
          </a:p>
          <a:p>
            <a:pPr lvl="0"/>
            <a:endParaRPr lang="ru-RU" sz="2000" dirty="0"/>
          </a:p>
          <a:p>
            <a:pPr lvl="0"/>
            <a:r>
              <a:rPr lang="ru-RU" sz="2000" b="1" dirty="0" smtClean="0"/>
              <a:t>3  </a:t>
            </a:r>
            <a:r>
              <a:rPr lang="ru-RU" sz="2000" b="1" dirty="0"/>
              <a:t>группа</a:t>
            </a:r>
            <a:r>
              <a:rPr lang="ru-RU" sz="2000" dirty="0"/>
              <a:t>. Вы сидите на парте рядом с окошком. </a:t>
            </a:r>
            <a:endParaRPr lang="ru-RU" sz="2000" dirty="0" smtClean="0"/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Вдруг солнышко засияло так ярко.  </a:t>
            </a:r>
            <a:r>
              <a:rPr lang="ru-RU" sz="2000" dirty="0" smtClean="0"/>
              <a:t>Ваша </a:t>
            </a:r>
            <a:r>
              <a:rPr lang="ru-RU" sz="2000" dirty="0"/>
              <a:t>реакция</a:t>
            </a:r>
            <a:r>
              <a:rPr lang="ru-RU" sz="2000" dirty="0" smtClean="0"/>
              <a:t>?</a:t>
            </a:r>
          </a:p>
          <a:p>
            <a:pPr lvl="0"/>
            <a:endParaRPr lang="ru-RU" sz="2000" dirty="0"/>
          </a:p>
          <a:p>
            <a:pPr marL="342900" lvl="0" indent="-342900">
              <a:buAutoNum type="arabicPlain" startAt="4"/>
            </a:pPr>
            <a:r>
              <a:rPr lang="ru-RU" sz="2000" b="1" dirty="0" smtClean="0"/>
              <a:t>Группа </a:t>
            </a:r>
            <a:r>
              <a:rPr lang="ru-RU" sz="2000" dirty="0"/>
              <a:t>. Вы пришли домой со школы. Сели за стол и хотите выпить молока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/>
              <a:t>Молоко выпили а оно оказалось прокисшим.  Покажите ваше действие</a:t>
            </a:r>
            <a:r>
              <a:rPr lang="ru-RU" sz="2000" dirty="0" smtClean="0"/>
              <a:t>.</a:t>
            </a:r>
          </a:p>
          <a:p>
            <a:pPr lvl="0"/>
            <a:endParaRPr lang="ru-RU" sz="2000" dirty="0"/>
          </a:p>
          <a:p>
            <a:pPr lvl="0"/>
            <a:r>
              <a:rPr lang="ru-RU" sz="2000" b="1" dirty="0"/>
              <a:t> </a:t>
            </a:r>
            <a:r>
              <a:rPr lang="ru-RU" sz="2000" b="1" dirty="0" smtClean="0"/>
              <a:t>5 Группа</a:t>
            </a:r>
            <a:r>
              <a:rPr lang="ru-RU" sz="2000" dirty="0"/>
              <a:t>.  Весенним вечером вы сидите дома и делайте домашнее задание. </a:t>
            </a:r>
            <a:endParaRPr lang="ru-RU" sz="2000" dirty="0" smtClean="0"/>
          </a:p>
          <a:p>
            <a:pPr lvl="0"/>
            <a:r>
              <a:rPr lang="ru-RU" sz="2000" dirty="0" smtClean="0"/>
              <a:t>Вдруг   </a:t>
            </a:r>
            <a:r>
              <a:rPr lang="ru-RU" sz="2000" dirty="0"/>
              <a:t>в соседней квартире  громко запела музыка. Ваше действие</a:t>
            </a:r>
            <a:r>
              <a:rPr lang="ru-RU" sz="2000" dirty="0" smtClean="0"/>
              <a:t>?</a:t>
            </a:r>
          </a:p>
          <a:p>
            <a:pPr lvl="0"/>
            <a:endParaRPr lang="ru-RU" sz="2000" dirty="0"/>
          </a:p>
          <a:p>
            <a:pPr lvl="0"/>
            <a:r>
              <a:rPr lang="ru-RU" sz="2000" b="1" dirty="0"/>
              <a:t> </a:t>
            </a:r>
            <a:r>
              <a:rPr lang="ru-RU" sz="2000" b="1" dirty="0" smtClean="0"/>
              <a:t>6 группа </a:t>
            </a:r>
            <a:r>
              <a:rPr lang="ru-RU" sz="2000" dirty="0" smtClean="0"/>
              <a:t>На </a:t>
            </a:r>
            <a:r>
              <a:rPr lang="ru-RU" sz="2000" dirty="0"/>
              <a:t>уроке технологии вы  занимайтесь вышивкой. </a:t>
            </a:r>
            <a:endParaRPr lang="ru-RU" sz="2000" dirty="0" smtClean="0"/>
          </a:p>
          <a:p>
            <a:pPr lvl="0"/>
            <a:r>
              <a:rPr lang="ru-RU" sz="2000" dirty="0" smtClean="0"/>
              <a:t>Вы </a:t>
            </a:r>
            <a:r>
              <a:rPr lang="ru-RU" sz="2000" dirty="0"/>
              <a:t>укололись </a:t>
            </a:r>
            <a:r>
              <a:rPr lang="ru-RU" sz="2000" dirty="0" smtClean="0"/>
              <a:t>иглой.  Ваше </a:t>
            </a:r>
            <a:r>
              <a:rPr lang="ru-RU" sz="2000" dirty="0"/>
              <a:t>действие? </a:t>
            </a:r>
          </a:p>
        </p:txBody>
      </p:sp>
    </p:spTree>
    <p:extLst>
      <p:ext uri="{BB962C8B-B14F-4D97-AF65-F5344CB8AC3E}">
        <p14:creationId xmlns:p14="http://schemas.microsoft.com/office/powerpoint/2010/main" val="6000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4968552"/>
          </a:xfrm>
        </p:spPr>
        <p:txBody>
          <a:bodyPr/>
          <a:lstStyle/>
          <a:p>
            <a:r>
              <a:rPr lang="ru-RU" dirty="0"/>
              <a:t>Что я </a:t>
            </a:r>
            <a:r>
              <a:rPr lang="ru-RU" dirty="0" smtClean="0"/>
              <a:t>знал?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Что я узнал? 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237626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40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08920"/>
            <a:ext cx="7772400" cy="1800200"/>
          </a:xfrm>
          <a:solidFill>
            <a:srgbClr val="FF0000"/>
          </a:solidFill>
        </p:spPr>
        <p:txBody>
          <a:bodyPr/>
          <a:lstStyle/>
          <a:p>
            <a:r>
              <a:rPr lang="ru-RU" sz="2400" dirty="0" smtClean="0"/>
              <a:t>   Составить </a:t>
            </a:r>
            <a:r>
              <a:rPr lang="ru-RU" sz="2400" dirty="0"/>
              <a:t>план  текста по учебнику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   </a:t>
            </a:r>
            <a:r>
              <a:rPr lang="ru-RU" sz="2400" dirty="0"/>
              <a:t>Подготовить выступления по функциям отделов нервной системы (по желанию)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1500187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526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031" y="105273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en-US" b="1" dirty="0" smtClean="0"/>
              <a:t>                                 </a:t>
            </a:r>
            <a:r>
              <a:rPr lang="ru-RU" sz="2400" b="1" dirty="0" smtClean="0"/>
              <a:t>Практическая работа</a:t>
            </a:r>
            <a:r>
              <a:rPr lang="en-US" sz="2400" b="1" dirty="0" smtClean="0"/>
              <a:t> </a:t>
            </a:r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    </a:t>
            </a:r>
            <a:r>
              <a:rPr lang="en-US" sz="2400" b="1" dirty="0" smtClean="0"/>
              <a:t>( </a:t>
            </a:r>
            <a:r>
              <a:rPr lang="ru-RU" sz="2400" b="1" dirty="0" smtClean="0"/>
              <a:t>учебник </a:t>
            </a:r>
            <a:r>
              <a:rPr lang="ru-RU" sz="2400" b="1" dirty="0" err="1" smtClean="0"/>
              <a:t>стр</a:t>
            </a:r>
            <a:r>
              <a:rPr lang="ru-RU" sz="2400" b="1" dirty="0" smtClean="0"/>
              <a:t> . 180)</a:t>
            </a:r>
            <a:endParaRPr lang="ru-RU" sz="2400" dirty="0"/>
          </a:p>
          <a:p>
            <a:r>
              <a:rPr lang="ru-RU" sz="2400" b="1" i="1" dirty="0"/>
              <a:t>         </a:t>
            </a:r>
            <a:r>
              <a:rPr lang="ru-RU" sz="2400" b="1" i="1" dirty="0" smtClean="0"/>
              <a:t>   </a:t>
            </a:r>
            <a:r>
              <a:rPr lang="ru-RU" sz="2400" b="1" i="1" dirty="0"/>
              <a:t>Действие прямых и обратных связей. </a:t>
            </a:r>
          </a:p>
          <a:p>
            <a:pPr marL="342900" lvl="0" indent="-342900">
              <a:buAutoNum type="arabicPeriod"/>
            </a:pPr>
            <a:r>
              <a:rPr lang="ru-RU" sz="2400" dirty="0" smtClean="0"/>
              <a:t>Сядьте </a:t>
            </a:r>
            <a:r>
              <a:rPr lang="ru-RU" sz="2400" dirty="0"/>
              <a:t>на стул. Скрестите руки на груди и попробуйте встать со стула.  Ноги должны быть согнуты в коленях под прямым углом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dirty="0"/>
              <a:t> </a:t>
            </a:r>
            <a:r>
              <a:rPr lang="ru-RU" sz="2400" dirty="0" smtClean="0"/>
              <a:t>        </a:t>
            </a:r>
            <a:r>
              <a:rPr lang="ru-RU" sz="2400" dirty="0" smtClean="0">
                <a:solidFill>
                  <a:srgbClr val="FF0000"/>
                </a:solidFill>
              </a:rPr>
              <a:t>Какие движение Вы сделали чтобы встать?</a:t>
            </a:r>
          </a:p>
          <a:p>
            <a:pPr marL="342900" lvl="0" indent="-342900">
              <a:buAutoNum type="arabicPeriod"/>
            </a:pPr>
            <a:endParaRPr lang="ru-RU" sz="2400" dirty="0"/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2. Теперь </a:t>
            </a:r>
            <a:r>
              <a:rPr lang="ru-RU" sz="2400" dirty="0"/>
              <a:t>сядьте снова на стул в той же позе и попробуйте встать, не  наклоняя корпус вперед. Это не удастся. </a:t>
            </a:r>
            <a:endParaRPr lang="ru-RU" sz="2400" dirty="0" smtClean="0"/>
          </a:p>
          <a:p>
            <a:pPr lvl="0"/>
            <a:r>
              <a:rPr lang="ru-RU" sz="2400" dirty="0" smtClean="0"/>
              <a:t>                  </a:t>
            </a:r>
            <a:r>
              <a:rPr lang="ru-RU" sz="2400" dirty="0" smtClean="0">
                <a:solidFill>
                  <a:srgbClr val="FF0000"/>
                </a:solidFill>
              </a:rPr>
              <a:t>Почему не смогли встать?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902052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                              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800" b="1" dirty="0" smtClean="0"/>
              <a:t>Железы </a:t>
            </a:r>
            <a:r>
              <a:rPr lang="ru-RU" sz="2800" b="1" dirty="0"/>
              <a:t>человека</a:t>
            </a:r>
            <a:r>
              <a:rPr lang="ru-RU" sz="2800" b="1" dirty="0" smtClean="0"/>
              <a:t>:</a:t>
            </a:r>
            <a:endParaRPr lang="ru-RU" sz="2400" dirty="0"/>
          </a:p>
          <a:p>
            <a:r>
              <a:rPr lang="ru-RU" sz="2400" dirty="0" smtClean="0"/>
              <a:t>       Железа </a:t>
            </a:r>
            <a:r>
              <a:rPr lang="ru-RU" sz="2400" dirty="0"/>
              <a:t>- орган,  вырабатывающий и выделяющий </a:t>
            </a:r>
            <a:endParaRPr lang="ru-RU" sz="2400" dirty="0" smtClean="0"/>
          </a:p>
          <a:p>
            <a:r>
              <a:rPr lang="ru-RU" sz="2400" dirty="0" smtClean="0"/>
              <a:t>   специфическую    жидкость  _____</a:t>
            </a:r>
            <a:r>
              <a:rPr lang="ru-RU" sz="2400" b="1" dirty="0" smtClean="0"/>
              <a:t>_</a:t>
            </a:r>
            <a:r>
              <a:rPr lang="ru-RU" sz="2400" dirty="0" smtClean="0"/>
              <a:t> </a:t>
            </a:r>
            <a:r>
              <a:rPr lang="ru-RU" sz="2400" dirty="0"/>
              <a:t>(1</a:t>
            </a:r>
            <a:r>
              <a:rPr lang="ru-RU" sz="2400" dirty="0" smtClean="0"/>
              <a:t>),  участвующую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в </a:t>
            </a:r>
            <a:r>
              <a:rPr lang="ru-RU" sz="2400" dirty="0"/>
              <a:t>обмене веществ организма.  </a:t>
            </a:r>
            <a:r>
              <a:rPr lang="ru-RU" sz="2400" dirty="0" smtClean="0"/>
              <a:t>Различают  </a:t>
            </a:r>
            <a:r>
              <a:rPr lang="ru-RU" sz="2400" dirty="0"/>
              <a:t>три  типа  </a:t>
            </a:r>
            <a:r>
              <a:rPr lang="ru-RU" sz="2400" dirty="0" smtClean="0"/>
              <a:t>желез.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Железы </a:t>
            </a:r>
            <a:r>
              <a:rPr lang="ru-RU" sz="2400" dirty="0"/>
              <a:t>внешней секреции выделяют  </a:t>
            </a:r>
            <a:r>
              <a:rPr lang="ru-RU" sz="2400" dirty="0" smtClean="0"/>
              <a:t> жидкость </a:t>
            </a:r>
            <a:r>
              <a:rPr lang="ru-RU" sz="2400" dirty="0"/>
              <a:t>на </a:t>
            </a:r>
            <a:r>
              <a:rPr lang="ru-RU" sz="2400" dirty="0" smtClean="0"/>
              <a:t>поверхность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организма  </a:t>
            </a:r>
            <a:r>
              <a:rPr lang="ru-RU" sz="2400" dirty="0" smtClean="0"/>
              <a:t>или </a:t>
            </a:r>
            <a:r>
              <a:rPr lang="ru-RU" sz="2400" dirty="0"/>
              <a:t>в </a:t>
            </a:r>
            <a:r>
              <a:rPr lang="ru-RU" sz="2400" dirty="0" smtClean="0"/>
              <a:t>_________(</a:t>
            </a:r>
            <a:r>
              <a:rPr lang="ru-RU" sz="2400" dirty="0"/>
              <a:t>2)  </a:t>
            </a:r>
            <a:r>
              <a:rPr lang="ru-RU" sz="2400" dirty="0" smtClean="0"/>
              <a:t>и </a:t>
            </a:r>
            <a:r>
              <a:rPr lang="ru-RU" sz="2400" dirty="0"/>
              <a:t>имеют специальные 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выводные ___________( </a:t>
            </a:r>
            <a:r>
              <a:rPr lang="ru-RU" sz="2400" dirty="0"/>
              <a:t>3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      </a:t>
            </a:r>
            <a:r>
              <a:rPr lang="ru-RU" sz="2400" dirty="0"/>
              <a:t>Железы внутренней  секреции  выделяют жидкости,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содержащие _________ </a:t>
            </a:r>
            <a:r>
              <a:rPr lang="ru-RU" sz="2400" dirty="0"/>
              <a:t>(4),  </a:t>
            </a:r>
            <a:r>
              <a:rPr lang="ru-RU" sz="2400" dirty="0" smtClean="0"/>
              <a:t>непосредственно </a:t>
            </a:r>
            <a:r>
              <a:rPr lang="ru-RU" sz="2400" dirty="0"/>
              <a:t>в кровь. </a:t>
            </a:r>
            <a:endParaRPr lang="ru-RU" sz="2400" dirty="0" smtClean="0"/>
          </a:p>
          <a:p>
            <a:r>
              <a:rPr lang="ru-RU" sz="2800" dirty="0" smtClean="0"/>
              <a:t>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rgbClr val="7030A0"/>
                </a:solidFill>
              </a:rPr>
              <a:t>Перечень </a:t>
            </a:r>
            <a:r>
              <a:rPr lang="ru-RU" sz="2800" dirty="0">
                <a:solidFill>
                  <a:srgbClr val="7030A0"/>
                </a:solidFill>
              </a:rPr>
              <a:t>терминов: 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    А</a:t>
            </a:r>
            <a:r>
              <a:rPr lang="ru-RU" sz="2400" dirty="0">
                <a:solidFill>
                  <a:srgbClr val="7030A0"/>
                </a:solidFill>
              </a:rPr>
              <a:t>) сосуд                           Б) сок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В</a:t>
            </a:r>
            <a:r>
              <a:rPr lang="ru-RU" sz="2400" dirty="0">
                <a:solidFill>
                  <a:srgbClr val="7030A0"/>
                </a:solidFill>
              </a:rPr>
              <a:t>) фермент                      Г) кровь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Р</a:t>
            </a:r>
            <a:r>
              <a:rPr lang="ru-RU" sz="2400" dirty="0">
                <a:solidFill>
                  <a:srgbClr val="7030A0"/>
                </a:solidFill>
              </a:rPr>
              <a:t>) проток                         Н)  секрет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В</a:t>
            </a:r>
            <a:r>
              <a:rPr lang="ru-RU" sz="2400" dirty="0">
                <a:solidFill>
                  <a:srgbClr val="7030A0"/>
                </a:solidFill>
              </a:rPr>
              <a:t>) гормон                        Е) полость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6007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6058" y="179275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                                             </a:t>
            </a:r>
          </a:p>
          <a:p>
            <a:r>
              <a:rPr lang="ru-RU" sz="3200" dirty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      Как </a:t>
            </a:r>
            <a:r>
              <a:rPr lang="ru-RU" sz="3200" dirty="0">
                <a:solidFill>
                  <a:srgbClr val="7030A0"/>
                </a:solidFill>
              </a:rPr>
              <a:t>осуществляется рефлекс? 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AutoShape 2" descr="http://ftl1.ru/tl_files/presentations/Pimenov/%D0%92%D0%A3%D0%97%203.%20%D0%A7%D0%B5%D0%BB%D0%BE%D0%B2%D0%B5%D0%BA/3.%20%D0%A2%D0%B5%D1%81%D1%82%D0%B8%D1%80%D0%BE%D0%B2%D0%B0%D0%BD%D0%B8%D0%B5%20%D1%87%D0%B5%D0%BB%D0%BE%D0%B2%D0%B5%D0%BA/JData/%D0%9F%D0%BE%D0%B4%D0%B3%D0%BE%D1%82%D0%BE%D0%B2%D0%BA%D0%B0%20%D0%B2%20%D0%92%D0%A3%D0%97.%20%D0%A7%D0%B5%D0%BB%D0%BE%D0%B2%D0%B5%D0%BA/02.%20%D0%9D%D0%A1/%D0%94%D1%83%D0%B3%D0%B0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8136904" cy="3593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0375" y="5661248"/>
            <a:ext cx="5407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                   </a:t>
            </a:r>
            <a:r>
              <a:rPr lang="ru-RU" sz="3600" dirty="0" smtClean="0">
                <a:solidFill>
                  <a:srgbClr val="7030A0"/>
                </a:solidFill>
              </a:rPr>
              <a:t>Рефлекторная </a:t>
            </a:r>
            <a:r>
              <a:rPr lang="ru-RU" sz="3600" dirty="0">
                <a:solidFill>
                  <a:srgbClr val="7030A0"/>
                </a:solidFill>
              </a:rPr>
              <a:t>дуга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92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464496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rgbClr val="7030A0"/>
                </a:solidFill>
              </a:rPr>
              <a:t>                         </a:t>
            </a:r>
            <a:r>
              <a:rPr lang="tt-RU" sz="2400" dirty="0" smtClean="0">
                <a:solidFill>
                  <a:srgbClr val="7030A0"/>
                </a:solidFill>
              </a:rPr>
              <a:t>Ответили  </a:t>
            </a:r>
            <a:r>
              <a:rPr lang="tt-RU" sz="2400" dirty="0">
                <a:solidFill>
                  <a:srgbClr val="7030A0"/>
                </a:solidFill>
              </a:rPr>
              <a:t>на вопросы</a:t>
            </a:r>
            <a:r>
              <a:rPr lang="tt-RU" sz="2400" dirty="0" smtClean="0">
                <a:solidFill>
                  <a:srgbClr val="7030A0"/>
                </a:solidFill>
              </a:rPr>
              <a:t>: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    </a:t>
            </a:r>
            <a:r>
              <a:rPr lang="tt-RU" sz="2400" dirty="0" smtClean="0"/>
              <a:t>-</a:t>
            </a:r>
            <a:r>
              <a:rPr lang="tt-RU" sz="2400" dirty="0"/>
              <a:t>Из каких отделов состоит нервная  система?</a:t>
            </a:r>
            <a:br>
              <a:rPr lang="tt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</a:t>
            </a:r>
            <a:r>
              <a:rPr lang="tt-RU" sz="2400" dirty="0"/>
              <a:t>Как достигается согласованность работы разных органов?</a:t>
            </a:r>
            <a:r>
              <a:rPr lang="tt-RU" dirty="0"/>
              <a:t/>
            </a:r>
            <a:br>
              <a:rPr lang="tt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9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597352"/>
          </a:xfrm>
        </p:spPr>
        <p:txBody>
          <a:bodyPr/>
          <a:lstStyle/>
          <a:p>
            <a:pPr algn="l"/>
            <a:r>
              <a:rPr lang="ru-RU" sz="2400" b="1" dirty="0"/>
              <a:t> </a:t>
            </a:r>
            <a:r>
              <a:rPr lang="ru-RU" sz="2400" b="1" dirty="0" smtClean="0"/>
              <a:t>                                   Железы человека: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Железа - орган,  вырабатывающий и выделяющий </a:t>
            </a:r>
            <a:br>
              <a:rPr lang="ru-RU" sz="2400" dirty="0" smtClean="0"/>
            </a:br>
            <a:r>
              <a:rPr lang="ru-RU" sz="2400" dirty="0" smtClean="0"/>
              <a:t>   специфическую    жидкость  </a:t>
            </a:r>
            <a:r>
              <a:rPr lang="ru-RU" sz="2400" u="sng" dirty="0" smtClean="0">
                <a:solidFill>
                  <a:srgbClr val="FF0000"/>
                </a:solidFill>
              </a:rPr>
              <a:t>Н)  </a:t>
            </a:r>
            <a:r>
              <a:rPr lang="ru-RU" sz="2400" u="sng" dirty="0" smtClean="0">
                <a:solidFill>
                  <a:srgbClr val="7030A0"/>
                </a:solidFill>
              </a:rPr>
              <a:t>секрет </a:t>
            </a:r>
            <a:r>
              <a:rPr lang="ru-RU" sz="2400" dirty="0" smtClean="0"/>
              <a:t> (1),  участвующую  </a:t>
            </a:r>
            <a:br>
              <a:rPr lang="ru-RU" sz="2400" dirty="0" smtClean="0"/>
            </a:br>
            <a:r>
              <a:rPr lang="ru-RU" sz="2400" dirty="0" smtClean="0"/>
              <a:t>   в обмене веществ организма.  Различают  три  типа  желез.  </a:t>
            </a:r>
            <a:br>
              <a:rPr lang="ru-RU" sz="2400" dirty="0" smtClean="0"/>
            </a:br>
            <a:r>
              <a:rPr lang="ru-RU" sz="2400" dirty="0" smtClean="0"/>
              <a:t>   Железы внешней секреции выделяют   жидкость на поверхность</a:t>
            </a:r>
            <a:r>
              <a:rPr lang="ru-RU" sz="2400" dirty="0"/>
              <a:t> </a:t>
            </a:r>
            <a:r>
              <a:rPr lang="ru-RU" sz="2400" dirty="0" smtClean="0"/>
              <a:t> организма  или в </a:t>
            </a:r>
            <a:r>
              <a:rPr lang="ru-RU" sz="2400" u="sng" dirty="0" smtClean="0">
                <a:solidFill>
                  <a:srgbClr val="FF0000"/>
                </a:solidFill>
              </a:rPr>
              <a:t>Е) </a:t>
            </a:r>
            <a:r>
              <a:rPr lang="ru-RU" sz="2400" u="sng" dirty="0" smtClean="0">
                <a:solidFill>
                  <a:srgbClr val="7030A0"/>
                </a:solidFill>
              </a:rPr>
              <a:t>полость органов</a:t>
            </a:r>
            <a:r>
              <a:rPr lang="ru-RU" sz="2400" u="sng" dirty="0"/>
              <a:t> </a:t>
            </a:r>
            <a:r>
              <a:rPr lang="ru-RU" sz="2400" dirty="0" smtClean="0"/>
              <a:t>(2)  и имеют специальные  выводные 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</a:rPr>
              <a:t>Р) </a:t>
            </a:r>
            <a:r>
              <a:rPr lang="ru-RU" sz="2400" u="sng" dirty="0" smtClean="0">
                <a:solidFill>
                  <a:srgbClr val="7030A0"/>
                </a:solidFill>
              </a:rPr>
              <a:t>проток </a:t>
            </a:r>
            <a:r>
              <a:rPr lang="ru-RU" sz="2400" dirty="0" smtClean="0"/>
              <a:t>( 3).</a:t>
            </a:r>
            <a:br>
              <a:rPr lang="ru-RU" sz="2400" dirty="0" smtClean="0"/>
            </a:br>
            <a:r>
              <a:rPr lang="ru-RU" sz="2400" dirty="0" smtClean="0"/>
              <a:t>      Железы внутренней  секреции  выделяют жидкости, </a:t>
            </a:r>
            <a:br>
              <a:rPr lang="ru-RU" sz="2400" dirty="0" smtClean="0"/>
            </a:br>
            <a:r>
              <a:rPr lang="ru-RU" sz="2400" dirty="0" smtClean="0"/>
              <a:t>  содержащие </a:t>
            </a:r>
            <a:r>
              <a:rPr lang="ru-RU" sz="2400" u="sng" dirty="0" smtClean="0">
                <a:solidFill>
                  <a:srgbClr val="FF0000"/>
                </a:solidFill>
              </a:rPr>
              <a:t>В) </a:t>
            </a:r>
            <a:r>
              <a:rPr lang="ru-RU" sz="2400" u="sng" dirty="0" smtClean="0">
                <a:solidFill>
                  <a:srgbClr val="7030A0"/>
                </a:solidFill>
              </a:rPr>
              <a:t>гормон </a:t>
            </a:r>
            <a:r>
              <a:rPr lang="ru-RU" sz="2400" u="sng" dirty="0" smtClean="0"/>
              <a:t> </a:t>
            </a:r>
            <a:r>
              <a:rPr lang="ru-RU" sz="2400" dirty="0" smtClean="0"/>
              <a:t>(4),  непосредственно в кровь.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        </a:t>
            </a:r>
            <a:r>
              <a:rPr lang="ru-RU" sz="2400" dirty="0" smtClean="0">
                <a:solidFill>
                  <a:srgbClr val="7030A0"/>
                </a:solidFill>
              </a:rPr>
              <a:t>Перечень терминов: 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 А) сосуд                           Б) сок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 В) фермент                      Г) кровь 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 Р) проток                         Н)  секрет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   В) гормон                        Е) полость органов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94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/>
          <a:lstStyle/>
          <a:p>
            <a:r>
              <a:rPr lang="ru-RU" dirty="0" smtClean="0"/>
              <a:t>    Ключ к  ответам: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579775"/>
              </p:ext>
            </p:extLst>
          </p:nvPr>
        </p:nvGraphicFramePr>
        <p:xfrm>
          <a:off x="1691680" y="2780928"/>
          <a:ext cx="6456040" cy="138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010"/>
                <a:gridCol w="1614010"/>
                <a:gridCol w="1614010"/>
                <a:gridCol w="1614010"/>
              </a:tblGrid>
              <a:tr h="6948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487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Р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endParaRPr lang="ru-RU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4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НЕРВНАЯ СИСТЕМА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39057"/>
            <a:ext cx="3456384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2262"/>
            <a:ext cx="3432132" cy="304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2262"/>
            <a:ext cx="4434040" cy="295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314" y="3381973"/>
            <a:ext cx="467372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9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Тема урока: Значение, строение и функционирование нервной системы. </a:t>
            </a:r>
            <a:endParaRPr lang="ru-RU" dirty="0"/>
          </a:p>
        </p:txBody>
      </p:sp>
      <p:sp>
        <p:nvSpPr>
          <p:cNvPr id="4" name="Text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3992488" cy="36933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        Что мы знаем ?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403648" y="4960288"/>
            <a:ext cx="3888432" cy="36988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     Что мы хотим узнать?</a:t>
            </a:r>
          </a:p>
        </p:txBody>
      </p:sp>
    </p:spTree>
    <p:extLst>
      <p:ext uri="{BB962C8B-B14F-4D97-AF65-F5344CB8AC3E}">
        <p14:creationId xmlns:p14="http://schemas.microsoft.com/office/powerpoint/2010/main" val="28079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048672"/>
          </a:xfrm>
        </p:spPr>
        <p:txBody>
          <a:bodyPr/>
          <a:lstStyle/>
          <a:p>
            <a:pPr lvl="0" algn="l"/>
            <a:r>
              <a:rPr lang="tt-RU" sz="2800" dirty="0" smtClean="0">
                <a:solidFill>
                  <a:srgbClr val="7030A0"/>
                </a:solidFill>
              </a:rPr>
              <a:t>                             Ответим на вопросы: </a:t>
            </a:r>
            <a:br>
              <a:rPr lang="tt-RU" sz="2800" dirty="0" smtClean="0">
                <a:solidFill>
                  <a:srgbClr val="7030A0"/>
                </a:solidFill>
              </a:rPr>
            </a:br>
            <a:r>
              <a:rPr lang="tt-RU" sz="2800" dirty="0" smtClean="0"/>
              <a:t>-Из </a:t>
            </a:r>
            <a:r>
              <a:rPr lang="tt-RU" sz="2800" dirty="0"/>
              <a:t>каких отделов состоит нервная  система</a:t>
            </a:r>
            <a:r>
              <a:rPr lang="tt-RU" sz="2800" dirty="0" smtClean="0"/>
              <a:t>?</a:t>
            </a:r>
            <a:br>
              <a:rPr lang="tt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- </a:t>
            </a:r>
            <a:r>
              <a:rPr lang="tt-RU" sz="2800" dirty="0" smtClean="0"/>
              <a:t>Как </a:t>
            </a:r>
            <a:r>
              <a:rPr lang="tt-RU" sz="2800" dirty="0"/>
              <a:t>достигается согласованность работы разных органов</a:t>
            </a:r>
            <a:r>
              <a:rPr lang="tt-RU" sz="2800" dirty="0" smtClean="0"/>
              <a:t>?</a:t>
            </a:r>
            <a:br>
              <a:rPr lang="tt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68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2358" y="324036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91072" y="1844824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1586702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420972"/>
            <a:ext cx="16196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95833" y="3420972"/>
            <a:ext cx="14706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7012" y="3640504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27676" y="4951396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453817" y="972108"/>
            <a:ext cx="1346448" cy="5903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3" idx="0"/>
          </p:cNvCxnSpPr>
          <p:nvPr/>
        </p:nvCxnSpPr>
        <p:spPr>
          <a:xfrm flipH="1">
            <a:off x="1943200" y="1018231"/>
            <a:ext cx="1296144" cy="8265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2"/>
          </p:cNvCxnSpPr>
          <p:nvPr/>
        </p:nvCxnSpPr>
        <p:spPr>
          <a:xfrm>
            <a:off x="1943200" y="2492896"/>
            <a:ext cx="1059904" cy="860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55576" y="2479844"/>
            <a:ext cx="1187624" cy="8736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072336" y="3096936"/>
            <a:ext cx="0" cy="2241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116724" y="5275432"/>
            <a:ext cx="510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56060" y="3949019"/>
            <a:ext cx="510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7104" y="4349317"/>
            <a:ext cx="47931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Нервная система, </a:t>
            </a:r>
          </a:p>
          <a:p>
            <a:r>
              <a:rPr lang="ru-RU" b="1" dirty="0" smtClean="0"/>
              <a:t> центральная часть,</a:t>
            </a:r>
          </a:p>
          <a:p>
            <a:r>
              <a:rPr lang="ru-RU" b="1" dirty="0" smtClean="0"/>
              <a:t>Головной мозг,        спинной мозг,  </a:t>
            </a:r>
          </a:p>
          <a:p>
            <a:r>
              <a:rPr lang="ru-RU" b="1" dirty="0" smtClean="0"/>
              <a:t>периферическая  часть,</a:t>
            </a:r>
          </a:p>
          <a:p>
            <a:r>
              <a:rPr lang="ru-RU" b="1" dirty="0" smtClean="0"/>
              <a:t>Соматический отдел  , вегетативный отдел, </a:t>
            </a:r>
          </a:p>
          <a:p>
            <a:r>
              <a:rPr lang="ru-RU" b="1" dirty="0" smtClean="0"/>
              <a:t>Симпатический подотдел, </a:t>
            </a:r>
          </a:p>
          <a:p>
            <a:r>
              <a:rPr lang="ru-RU" b="1" dirty="0" smtClean="0"/>
              <a:t>парасимпатический подотдел 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072336" y="2772900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10430" y="2772900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6156060" y="2234774"/>
            <a:ext cx="677951" cy="538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4932040" y="2234774"/>
            <a:ext cx="1140296" cy="5381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horoshiy_shablon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khoroshiy_shablon</Template>
  <TotalTime>187</TotalTime>
  <Words>443</Words>
  <Application>Microsoft Office PowerPoint</Application>
  <PresentationFormat>Экран (4:3)</PresentationFormat>
  <Paragraphs>83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khoroshiy_shablon</vt:lpstr>
      <vt:lpstr>Презентация PowerPoint</vt:lpstr>
      <vt:lpstr>Презентация PowerPoint</vt:lpstr>
      <vt:lpstr>                                    Железы человека:        Железа - орган,  вырабатывающий и выделяющий     специфическую    жидкость  Н)  секрет  (1),  участвующую      в обмене веществ организма.  Различают  три  типа  желез.      Железы внешней секреции выделяют   жидкость на поверхность  организма  или в Е) полость органов (2)  и имеют специальные  выводные   Р) проток ( 3).       Железы внутренней  секреции  выделяют жидкости,    содержащие В) гормон  (4),  непосредственно в кровь.             Перечень терминов:       А) сосуд                           Б) сок     В) фермент                      Г) кровь      Р) проток                         Н)  секрет    В) гормон                        Е) полость органов</vt:lpstr>
      <vt:lpstr>    Ключ к  ответам:</vt:lpstr>
      <vt:lpstr>НЕРВНАЯ СИСТЕМА</vt:lpstr>
      <vt:lpstr>Презентация PowerPoint</vt:lpstr>
      <vt:lpstr>Тема урока: Значение, строение и функционирование нервной системы. </vt:lpstr>
      <vt:lpstr>                             Ответим на вопросы:  -Из каких отделов состоит нервная  система?  - Как достигается согласованность работы разных органов?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«ПОВТОРИ и ПОКАЖИ » </vt:lpstr>
      <vt:lpstr>Что я знал?      Что я узнал? </vt:lpstr>
      <vt:lpstr>   Составить план  текста по учебнику.            Подготовить выступления по функциям отделов нервной системы (по желанию) </vt:lpstr>
      <vt:lpstr>Презентация PowerPoint</vt:lpstr>
      <vt:lpstr>Презентация PowerPoint</vt:lpstr>
      <vt:lpstr>                         Ответили  на вопросы:     -Из каких отделов состоит нервная  система?  - Как достигается согласованность работы разных органов?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Значение, строение и функционирование нервной системы</dc:title>
  <dc:creator>Гульнара</dc:creator>
  <cp:lastModifiedBy>Мунира</cp:lastModifiedBy>
  <cp:revision>18</cp:revision>
  <dcterms:created xsi:type="dcterms:W3CDTF">2015-02-20T08:13:26Z</dcterms:created>
  <dcterms:modified xsi:type="dcterms:W3CDTF">2015-08-03T10:17:52Z</dcterms:modified>
</cp:coreProperties>
</file>