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85" r:id="rId7"/>
    <p:sldId id="262" r:id="rId8"/>
    <p:sldId id="263" r:id="rId9"/>
    <p:sldId id="286" r:id="rId10"/>
    <p:sldId id="264" r:id="rId11"/>
    <p:sldId id="265" r:id="rId12"/>
    <p:sldId id="266" r:id="rId13"/>
    <p:sldId id="268" r:id="rId14"/>
    <p:sldId id="267" r:id="rId15"/>
    <p:sldId id="261" r:id="rId16"/>
    <p:sldId id="287" r:id="rId17"/>
    <p:sldId id="269" r:id="rId18"/>
    <p:sldId id="270" r:id="rId19"/>
    <p:sldId id="288" r:id="rId20"/>
    <p:sldId id="271" r:id="rId21"/>
    <p:sldId id="272" r:id="rId22"/>
    <p:sldId id="274" r:id="rId23"/>
    <p:sldId id="275" r:id="rId24"/>
    <p:sldId id="273" r:id="rId25"/>
    <p:sldId id="289" r:id="rId26"/>
    <p:sldId id="276" r:id="rId27"/>
    <p:sldId id="290" r:id="rId28"/>
    <p:sldId id="277" r:id="rId29"/>
    <p:sldId id="278" r:id="rId30"/>
    <p:sldId id="279" r:id="rId31"/>
    <p:sldId id="280" r:id="rId32"/>
    <p:sldId id="281" r:id="rId33"/>
    <p:sldId id="284" r:id="rId34"/>
    <p:sldId id="283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4A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FA11-EBED-4D34-B27C-6237E51F048C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28B7-F48C-4B10-8D4C-7DA4D987E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28B7-F48C-4B10-8D4C-7DA4D987EA2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28B7-F48C-4B10-8D4C-7DA4D987EA2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19" Type="http://schemas.openxmlformats.org/officeDocument/2006/relationships/image" Target="../media/image53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63;&#1077;&#1084;%20&#1084;&#1077;&#1088;&#1080;&#1083;&#1080;%20&#1074;%20&#1089;&#1090;&#1072;&#1088;&#1080;&#1085;&#1091;%20&#1085;&#1072;%20&#1056;&#1091;&#1089;&#1080;.fl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3%D1%83%D0%B3%D0%BE%D0%BB%D1%8D%D0%BD%D0%BD%D0%B5%D0%B0%D0%BF%D0%BB%D0%B5%D0%BA%D1%81&amp;action=edit&amp;redlink=1" TargetMode="External"/><Relationship Id="rId3" Type="http://schemas.openxmlformats.org/officeDocument/2006/relationships/hyperlink" Target="http://ru.wikipedia.org/w/index.php?title=%D0%93%D1%83%D0%B3%D0%BE%D0%BB%D1%82%D0%B5%D1%82%D1%80%D0%B0%D0%BF%D0%BB%D0%B5%D0%BA%D1%81&amp;action=edit&amp;redlink=1" TargetMode="External"/><Relationship Id="rId7" Type="http://schemas.openxmlformats.org/officeDocument/2006/relationships/hyperlink" Target="http://ru.wikipedia.org/w/index.php?title=%D0%93%D1%83%D0%B3%D0%BE%D0%BB%D0%BE%D0%BA%D1%82%D0%B0%D0%BF%D0%BB%D0%B5%D0%BA%D1%81&amp;action=edit&amp;redlink=1" TargetMode="External"/><Relationship Id="rId2" Type="http://schemas.openxmlformats.org/officeDocument/2006/relationships/hyperlink" Target="http://ru.wikipedia.org/w/index.php?title=%D0%93%D1%83%D0%B3%D0%BE%D0%BB%D0%BF%D0%BB%D0%B5%D0%BA%D1%81%D0%BF%D0%BB%D0%B5%D0%BA%D1%81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3%D1%83%D0%B3%D0%BE%D0%BB%D0%B3%D0%B5%D0%BF%D1%82%D0%B0%D0%BF%D0%BB%D0%B5%D0%BA%D1%81&amp;action=edit&amp;redlink=1" TargetMode="External"/><Relationship Id="rId5" Type="http://schemas.openxmlformats.org/officeDocument/2006/relationships/hyperlink" Target="http://ru.wikipedia.org/wiki/%D0%93%D1%83%D0%B3%D0%BE%D0%BB%D0%B3%D0%B5%D0%BA%D1%81%D0%B0%D0%BF%D0%BB%D0%B5%D0%BA%D1%81" TargetMode="External"/><Relationship Id="rId4" Type="http://schemas.openxmlformats.org/officeDocument/2006/relationships/hyperlink" Target="http://ru.wikipedia.org/w/index.php?title=%D0%93%D1%83%D0%B3%D0%BE%D0%BB%D0%BF%D0%B5%D0%BD%D1%82%D0%B0%D0%BF%D0%BB%D0%B5%D0%BA%D1%81&amp;action=edit&amp;redlink=1" TargetMode="External"/><Relationship Id="rId9" Type="http://schemas.openxmlformats.org/officeDocument/2006/relationships/hyperlink" Target="http://ru.wikipedia.org/w/index.php?title=%D0%93%D1%83%D0%B3%D0%BE%D0%BB%D0%B4%D0%B5%D0%BA%D0%B0%D0%BF%D0%BB%D0%B5%D0%BA%D1%81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CP_150dp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262" y="0"/>
            <a:ext cx="2287738" cy="3031750"/>
          </a:xfrm>
          <a:prstGeom prst="rect">
            <a:avLst/>
          </a:prstGeom>
        </p:spPr>
      </p:pic>
      <p:pic>
        <p:nvPicPr>
          <p:cNvPr id="10" name="Рисунок 9" descr="depositphotos_1257611-Libra-zodiac-old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96952"/>
            <a:ext cx="8964488" cy="4077072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1520" y="548680"/>
            <a:ext cx="6696744" cy="338437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6943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огҗизалар</a:t>
            </a:r>
          </a:p>
          <a:p>
            <a:pPr algn="ctr"/>
            <a:r>
              <a:rPr lang="tt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кыры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7544" y="3429000"/>
            <a:ext cx="8280921" cy="18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өек галимнәр.</a:t>
            </a:r>
          </a:p>
          <a:p>
            <a:pPr algn="ctr"/>
            <a:r>
              <a:rPr lang="tt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Борынгы үлчәү берәмлекләре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33670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tt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Геометрик фигуралар</a:t>
            </a:r>
            <a:endParaRPr lang="ru-RU" sz="5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Планиметрия </a:t>
            </a:r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 яссылыктагы фигураларның үзлекләрен өйрәнә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Нокта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Кисемтә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Турыпочмаклы 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Тигезьянлы 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Тигезьяклы өчпочмак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Турыпочмаклык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Параллелограмм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Трапеция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Тигезьянлы трапеция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Турыпочмаклы трапеция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Күппочмак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Әйләнә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Түгәрәк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Эллипс</a:t>
            </a:r>
            <a:endParaRPr lang="ru-RU" sz="3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2204A4"/>
              </a:solidFill>
            </a:endParaRPr>
          </a:p>
        </p:txBody>
      </p:sp>
      <p:pic>
        <p:nvPicPr>
          <p:cNvPr id="4" name="Рисунок 3" descr="ric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2492896"/>
            <a:ext cx="914400" cy="698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учное управление 5"/>
          <p:cNvSpPr/>
          <p:nvPr/>
        </p:nvSpPr>
        <p:spPr>
          <a:xfrm flipV="1">
            <a:off x="7236296" y="2420888"/>
            <a:ext cx="1152128" cy="720080"/>
          </a:xfrm>
          <a:prstGeom prst="flowChartManualOperation">
            <a:avLst/>
          </a:prstGeom>
          <a:solidFill>
            <a:schemeClr val="bg1"/>
          </a:solidFill>
          <a:ln>
            <a:solidFill>
              <a:srgbClr val="220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6016" y="126876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ый треугольник 8"/>
          <p:cNvSpPr/>
          <p:nvPr/>
        </p:nvSpPr>
        <p:spPr>
          <a:xfrm>
            <a:off x="5940152" y="1052736"/>
            <a:ext cx="504056" cy="792088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380312" y="1052736"/>
            <a:ext cx="936104" cy="86409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6732240" y="908720"/>
            <a:ext cx="576064" cy="108012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4716016" y="2492896"/>
            <a:ext cx="1080120" cy="720080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5661248"/>
            <a:ext cx="1195473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932040" y="1412776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220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Documents and Settings\Aida\Рабочий стол\текстуры и фоны, клипарты\новеньки картинки\geometry compass shapes ha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692696"/>
            <a:ext cx="3312368" cy="311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776864" cy="652534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tt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Стереометрия -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геометриянең пространстводагы фигураларның үзлекләрен өйрәнә торган бүлеге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Шар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цилиндр 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Параллелепипед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параллелепипед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призма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пирамида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Кисек пирамида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Конус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Кисек конус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Авыш конус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Тетраэдр- 4 өчпочмак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Октаэдр - 8 тигезьяклы өчпочмак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Додека́эдр - 12 төзек бишкырлык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Икоса́эдр – 20 кыр</a:t>
            </a:r>
            <a:r>
              <a:rPr lang="ru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Большой икосаэдр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Кубооктаэдр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Ромбододека́эдр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Ромбоикосододекаэдр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Ромбокубоктаэдр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Ромботриаконтáэдр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Ромбо́эдр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Параллелоэдр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Бипирамида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Гекзакисикосаэдр -120 кыр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72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Ехиднаэдр</a:t>
            </a:r>
            <a:endParaRPr lang="ru-RU" sz="72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G:\Физика атналыгы\геометр ф\200px-Octahedron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573" y="3685674"/>
            <a:ext cx="1616968" cy="1616968"/>
          </a:xfrm>
          <a:prstGeom prst="rect">
            <a:avLst/>
          </a:prstGeom>
          <a:noFill/>
        </p:spPr>
      </p:pic>
      <p:pic>
        <p:nvPicPr>
          <p:cNvPr id="2053" name="Picture 5" descr="G:\Физика атналыгы\геометр ф\Icosahedron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403648" cy="1599570"/>
          </a:xfrm>
          <a:prstGeom prst="rect">
            <a:avLst/>
          </a:prstGeom>
          <a:noFill/>
        </p:spPr>
      </p:pic>
      <p:pic>
        <p:nvPicPr>
          <p:cNvPr id="2054" name="Picture 6" descr="G:\Физика атналыгы\геометр ф\600px-Sixteenth_stellation_of_icosahedr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229200"/>
            <a:ext cx="1222035" cy="1457084"/>
          </a:xfrm>
          <a:prstGeom prst="rect">
            <a:avLst/>
          </a:prstGeom>
          <a:noFill/>
        </p:spPr>
      </p:pic>
      <p:pic>
        <p:nvPicPr>
          <p:cNvPr id="2056" name="Picture 8" descr="G:\Физика атналыгы\геометр ф\300px-Seventeenth_stellation_of_icosahedr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1412776" cy="1484784"/>
          </a:xfrm>
          <a:prstGeom prst="rect">
            <a:avLst/>
          </a:prstGeom>
          <a:noFill/>
        </p:spPr>
      </p:pic>
      <p:pic>
        <p:nvPicPr>
          <p:cNvPr id="2057" name="Picture 9" descr="G:\Физика атналыгы\геометр ф\Dodecahedron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856112"/>
            <a:ext cx="1368152" cy="13681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60032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октаэдр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додектаэдр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икосаэдр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“Математика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фәннәр патшасы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арифметика – математика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патшасы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2895d4dd72d2ace0cf6cc9d536bb2aa47f12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564904"/>
            <a:ext cx="2419629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4077072"/>
            <a:ext cx="42280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 А У С С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3347864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4283968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5148064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012160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6876256" y="4365104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227687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канатлы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сүзләрне  кайсы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бөек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математик, физик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астроном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әйткән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Ә </a:t>
            </a:r>
            <a:r>
              <a:rPr lang="ru-RU" sz="24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аның үзен</a:t>
            </a:r>
            <a:r>
              <a:rPr lang="tt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“математика патшасы” дип атаганнар.</a:t>
            </a:r>
            <a:endParaRPr lang="ru-RU" sz="2400" b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5557" y="0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64502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Карл Фридрих Гаусс</a:t>
            </a:r>
          </a:p>
          <a:p>
            <a:pPr algn="ctr"/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1777-1855</a:t>
            </a:r>
          </a:p>
          <a:p>
            <a:pPr algn="just"/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Түбән Саксониядә бакчачы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гаиләсендә туа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Исәпләүне күбесенчә башта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барган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 10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яшенд</a:t>
            </a:r>
            <a:r>
              <a:rPr lang="tt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ә 1 дән 100 гә кадәр саннар суммасын тиз исәпләү ысулын тәкъдим иткән.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яшендә фәннәр докторы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исеменә ия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Үзенең күп кенә ачышларын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бастырмаган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62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яшендә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рус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өйрәнә башлый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Пушкин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Лобачевский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кызыксына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68px-Carl_Friedrich_G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6954"/>
            <a:ext cx="2592288" cy="33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5878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Химия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физиканың   уң   кулы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аның   күзе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                                   </a:t>
            </a:r>
            <a:r>
              <a:rPr lang="ru-RU" dirty="0" smtClean="0">
                <a:solidFill>
                  <a:srgbClr val="2204A4"/>
                </a:solidFill>
              </a:rPr>
              <a:t/>
            </a:r>
            <a:br>
              <a:rPr lang="ru-RU" dirty="0" smtClean="0">
                <a:solidFill>
                  <a:srgbClr val="2204A4"/>
                </a:solidFill>
              </a:rPr>
            </a:br>
            <a:endParaRPr lang="ru-RU" dirty="0">
              <a:solidFill>
                <a:srgbClr val="2204A4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3140968"/>
            <a:ext cx="7232684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</a:t>
            </a: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тур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«Ф И З И К А»</a:t>
            </a:r>
            <a:endParaRPr kumimoji="0" lang="ru-RU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374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( М. В. Ломоносов )</a:t>
            </a:r>
            <a:endParaRPr lang="ru-RU" sz="3200" b="1" i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15616" y="5517232"/>
            <a:ext cx="7416823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Мәйдан үлчәү берәмлекләре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410181"/>
            <a:ext cx="71287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1</a:t>
            </a: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Мәйдан үлчәү берәмлекләре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километр          1 км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1000 000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метр                  1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 дм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10000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дециметр          1 дм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 100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0,01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сантиметр        1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100мм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0,0001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миллиметр       1 мм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0,01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0,000001м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Гектар                     1 га = 10000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Сутый – ар              1 ар = 100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Декар                       1декар = 10 сутый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Борынгы мәйдан үлчәү берәмлекләре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дюйм = 6,45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вершок = 19,758 см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фут = 144 кв. дюйм= 0,092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аршын = 0,5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сажин = 4,55 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Десятина = 1,09 га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Че́тверть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(четь) </a:t>
            </a: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-чирек = ½ десятина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2204A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i="0" u="none" strike="noStrike" cap="none" normalizeH="0" baseline="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кв. верста (чакырым)=1,138 км</a:t>
            </a:r>
            <a:r>
              <a:rPr kumimoji="0" lang="tt-RU" i="0" u="none" strike="noStrike" cap="none" normalizeH="0" baseline="30000" dirty="0" smtClean="0">
                <a:ln>
                  <a:noFill/>
                </a:ln>
                <a:solidFill>
                  <a:srgbClr val="2204A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акр = 4047 м2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836712"/>
            <a:ext cx="3384376" cy="2880319"/>
          </a:xfrm>
          <a:prstGeom prst="rect">
            <a:avLst/>
          </a:prstGeom>
        </p:spPr>
      </p:pic>
      <p:pic>
        <p:nvPicPr>
          <p:cNvPr id="4098" name="Picture 2" descr="G:\Физика атналыгы\геометр ф\00_clip_image05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034780" cy="26348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Химия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физиканың   уң   кулы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аның   күзе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                                   </a:t>
            </a:r>
            <a:r>
              <a:rPr lang="ru-RU" dirty="0" smtClean="0">
                <a:solidFill>
                  <a:srgbClr val="2204A4"/>
                </a:solidFill>
              </a:rPr>
              <a:t/>
            </a:r>
            <a:br>
              <a:rPr lang="ru-RU" dirty="0" smtClean="0">
                <a:solidFill>
                  <a:srgbClr val="2204A4"/>
                </a:solidFill>
              </a:rPr>
            </a:br>
            <a:endParaRPr lang="ru-RU" dirty="0">
              <a:solidFill>
                <a:srgbClr val="2204A4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3140968"/>
            <a:ext cx="7232684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</a:t>
            </a: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тур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«Ф И З И К А»</a:t>
            </a:r>
            <a:endParaRPr kumimoji="0" lang="ru-RU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374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( М. В. Ломоносов )</a:t>
            </a:r>
            <a:endParaRPr lang="ru-RU" sz="3200" b="1" i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95536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Күләм үлчәү берәмлекләре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 numCol="1">
            <a:normAutofit lnSpcReduction="10000"/>
          </a:bodyPr>
          <a:lstStyle/>
          <a:p>
            <a:pPr algn="ctr">
              <a:buNone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Күләм үлчәү берәмлекләре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километр          1 км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 000 000м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метр                  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 дм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1000000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дециметр          1 дм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= 1000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сантиметр        1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1000мм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0,000001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Куб  миллиметр       1 мм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0,001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0,000000001м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Литр                          1л = 1 дм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0,001 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Миллилитр               1мл = 1 см</a:t>
            </a:r>
            <a:r>
              <a:rPr lang="tt-RU" sz="1800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0,001л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Сантилитр                 1сл = 10 мл = 0,01л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Децилитр                  1дл = 100 мл = 0,1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Декалитр                  1 дкл = 10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Гектолитр                1 гл = 100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Килолитр                 1 кл = 1000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Баррель                    1 баррель = 159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0" name="Picture 2" descr="G:\Физика атналыгы\геометр ф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3"/>
            <a:ext cx="1800200" cy="29351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Борынгы рус һәм татар күләм үлчәү берәмлекләре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Чиләк = 12,2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Бочка = 40 чиләк = 492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Корчога (балчык горшок) -амфора = 25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Кружка = 1/10 чиләк = 1,2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Шешә (бутылка)=1/16 чиләк = 0,7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Косушка = 1/40 чиләк = 0,3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Четушка = 1/50 чиләк = 0,25 л = 246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Чарка = 1/100 чиләк = 0,123 л=123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Шкалик 1/200 чиләк =61,5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Стакан = 0,273 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tt-RU" sz="1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Кашык = 18 мл</a:t>
            </a:r>
            <a:endParaRPr lang="ru-RU" sz="1800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7" name="Picture 3" descr="G:\Физика атналыгы\109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206746" cy="2097013"/>
          </a:xfrm>
          <a:prstGeom prst="rect">
            <a:avLst/>
          </a:prstGeom>
          <a:noFill/>
        </p:spPr>
      </p:pic>
      <p:pic>
        <p:nvPicPr>
          <p:cNvPr id="26628" name="Picture 4" descr="G:\Физика атналыгы\геометр ф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301208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4" descr="G:\Физика атналыгы\геометр ф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941168"/>
            <a:ext cx="1500758" cy="1500758"/>
          </a:xfrm>
          <a:prstGeom prst="rect">
            <a:avLst/>
          </a:prstGeom>
          <a:noFill/>
        </p:spPr>
      </p:pic>
      <p:pic>
        <p:nvPicPr>
          <p:cNvPr id="26629" name="Picture 5" descr="G:\Физика атналыгы\геометр ф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124744"/>
            <a:ext cx="1152128" cy="16151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Химия –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физиканың   уң   кулы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аның   күзе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                                    </a:t>
            </a:r>
            <a:r>
              <a:rPr lang="ru-RU" dirty="0" smtClean="0">
                <a:solidFill>
                  <a:srgbClr val="2204A4"/>
                </a:solidFill>
              </a:rPr>
              <a:t/>
            </a:r>
            <a:br>
              <a:rPr lang="ru-RU" dirty="0" smtClean="0">
                <a:solidFill>
                  <a:srgbClr val="2204A4"/>
                </a:solidFill>
              </a:rPr>
            </a:br>
            <a:endParaRPr lang="ru-RU" dirty="0">
              <a:solidFill>
                <a:srgbClr val="2204A4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3140968"/>
            <a:ext cx="7232684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</a:t>
            </a: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тур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«Ф И З И К А»</a:t>
            </a:r>
            <a:endParaRPr kumimoji="0" lang="ru-RU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374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( М. В. Ломоносов )</a:t>
            </a:r>
            <a:endParaRPr lang="ru-RU" sz="3200" b="1" i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3568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Масса үлчәү берәмлекләре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Математиканы    өйрәнегез ! Математиканы    белсәгез, барысын    да   белерсез</a:t>
            </a:r>
            <a:r>
              <a:rPr lang="tt-RU" dirty="0" smtClean="0"/>
              <a:t>                                                                                    </a:t>
            </a:r>
          </a:p>
          <a:p>
            <a:pPr algn="ctr">
              <a:buNone/>
            </a:pPr>
            <a:endParaRPr lang="tt-RU" sz="24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tt-RU" sz="2400" b="1" i="1" dirty="0" smtClean="0">
                <a:solidFill>
                  <a:srgbClr val="7030A0"/>
                </a:solidFill>
              </a:rPr>
              <a:t>(Иван Андреевич Крылов)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«математика»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7544" y="5445224"/>
            <a:ext cx="8280921" cy="1412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Хәзерге һәм борынгы рус, татар</a:t>
            </a: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озынлык үлчәү берәмлекләре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Масса үлчәү берәмлекләре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Тонна              1 т = 1000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Центнер          1 ц = 100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Килограмм     1 кг = 1000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Грамм             1 г = 0,001 кг = 1000 мг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Миллиграмм  1 мг = 0,001 г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Карат = 0,2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Борынгы рус һәм татар масса үлчәү берәмлекләре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Доля (өлеш) = 1/96 золотник(мыскал) = 44,435 мг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Золотник (мыскал)  = 96 доля (өлеш) = 4,265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Лот = 3 золотник = 12,797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Гривень ( гөрәнкә) = 204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Гривна, фунт (кадак) = 409 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Бизмен ( бизмән) = 1,022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Полубезмен (яртыбизмән) = 0,511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Батман = 10 фунт = 4,095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Пуд (пот) = 40 кадак = 16 бизмән = 16,38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Полпуда (яртыпот) = 8,19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Контарь = 10 батман = 40,95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Берковец = 10 пот = 400 кадак = 163,8 кг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 Татар халкында “ Гәүһәрне мыскаллап үлчиләр” дигән мәкаль бар.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Шулай ук  “бу эшне эшләү өчен 1 пот тоз ашарга кирәк” дигән әйтем бар. “Кабак бик зур да, поты бер тиен”.</a:t>
            </a:r>
          </a:p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“Авыру батманлап керә, мыскаллап чыга”.</a:t>
            </a:r>
            <a:endParaRPr lang="ru-RU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2204A4"/>
              </a:solidFill>
            </a:endParaRPr>
          </a:p>
        </p:txBody>
      </p:sp>
      <p:pic>
        <p:nvPicPr>
          <p:cNvPr id="28674" name="Picture 2" descr="C:\Documents and Settings\Альфред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1228937" cy="1440160"/>
          </a:xfrm>
          <a:prstGeom prst="rect">
            <a:avLst/>
          </a:prstGeom>
          <a:noFill/>
        </p:spPr>
      </p:pic>
      <p:pic>
        <p:nvPicPr>
          <p:cNvPr id="28675" name="Picture 3" descr="C:\Documents and Settings\Альфред\Рабочий стол\128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376264" cy="2122838"/>
          </a:xfrm>
          <a:prstGeom prst="rect">
            <a:avLst/>
          </a:prstGeom>
          <a:noFill/>
        </p:spPr>
      </p:pic>
      <p:pic>
        <p:nvPicPr>
          <p:cNvPr id="28676" name="Picture 4" descr="C:\Documents and Settings\Альфред\Рабочий стол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93096"/>
            <a:ext cx="2857500" cy="1171575"/>
          </a:xfrm>
          <a:prstGeom prst="rect">
            <a:avLst/>
          </a:prstGeom>
          <a:noFill/>
        </p:spPr>
      </p:pic>
      <p:pic>
        <p:nvPicPr>
          <p:cNvPr id="28678" name="Picture 6" descr="C:\Documents and Settings\Альфред\Рабочий стол\giri-evropy-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5796136" cy="19442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Борынгы грек галимнәреннән кайсы олимпия уеннарының атлет буенча ярышларында катнашкан? </a:t>
            </a:r>
            <a:endParaRPr lang="ru-RU" b="1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9698" name="Picture 2" descr="C:\Documents and Settings\Альфред\Рабочий стол\О взаимосвязи музыки и математики говорил еще Пифаго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22" y="1124744"/>
            <a:ext cx="2318014" cy="2808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Альфред\Рабочий стол\400_F_42718856_NfPYVnpL19jIJuVbzhpiVWFRJO9cB03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872208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4581128"/>
            <a:ext cx="6336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И Ф А Г О Р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3491880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627784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355976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220072" y="4797152"/>
            <a:ext cx="792088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084168" y="4797152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876256" y="4797152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7668344" y="4797152"/>
            <a:ext cx="720080" cy="9035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260648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50912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Пифагор Самосский</a:t>
            </a:r>
          </a:p>
          <a:p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Бөек галим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безнең эрага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кадәр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570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елда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Самос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утравында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антик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галим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күп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кенә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олимпия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уеннарында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җиңгән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тапкыр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математикада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теориясен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ачкан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6790399_pic-8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620688"/>
            <a:ext cx="2500075" cy="3030091"/>
          </a:xfrm>
          <a:prstGeom prst="rect">
            <a:avLst/>
          </a:prstGeom>
        </p:spPr>
      </p:pic>
      <p:pic>
        <p:nvPicPr>
          <p:cNvPr id="30722" name="Picture 2" descr="C:\Documents and Settings\Альфред\Рабочий стол\00ffafeef25b6d3924a71aded5cac970bc81cc88142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558743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6499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8803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“Табигатьнең  бөек  китабы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математик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символлар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белән язылган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</a:t>
            </a:r>
            <a:r>
              <a:rPr lang="tt-RU" dirty="0" smtClean="0"/>
              <a:t>                                                                        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(Галилео Галилей)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</a:t>
            </a:r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матика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3568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Вакыт үлчәү берәмлекләре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4690864" cy="6081539"/>
          </a:xfrm>
        </p:spPr>
        <p:txBody>
          <a:bodyPr>
            <a:normAutofit fontScale="55000" lnSpcReduction="20000"/>
          </a:bodyPr>
          <a:lstStyle/>
          <a:p>
            <a:pPr marL="514350" indent="-514350" algn="ctr">
              <a:buAutoNum type="arabicPeriod"/>
            </a:pP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Вакыт үлчәү берәмлекләре</a:t>
            </a:r>
          </a:p>
          <a:p>
            <a:pPr marL="514350" indent="-514350" algn="ctr">
              <a:buAutoNum type="arabicPeriod"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Секунд = 1/60 минут = 1/3600 сәг.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Миллисекунд    1мс = 0,001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Микросекунд    1 мкс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Наносекунд       1 нс = 10 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с</a:t>
            </a:r>
          </a:p>
          <a:p>
            <a:r>
              <a:rPr lang="ru-RU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Аттосекунд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1 ас = 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Минут                1 мин = 60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Сәгать                1 сәг. = 60 мин = 3600 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Тәүлек = 24 сәг.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Көн = 12 сәг.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Атна = 7 тәүлек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1 Ай = 30, 31 көн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1 Ел = 365 көн = 12 ай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1 Гасыр = 100 ел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Меңъел = 1000 ел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Квартал = ¼ ел = 3 ай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Триместр = 3 ай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Четверть – чирек = ¼ уку елы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Семестр = 6 ай = ярты ел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Академик сәг. = 45 мин.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Олимпиада = 4 ел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46" name="Picture 2" descr="C:\Documents and Settings\Альфред\Рабочий стол\Time-460x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1015394" cy="1573861"/>
          </a:xfrm>
          <a:prstGeom prst="rect">
            <a:avLst/>
          </a:prstGeom>
          <a:noFill/>
        </p:spPr>
      </p:pic>
      <p:pic>
        <p:nvPicPr>
          <p:cNvPr id="31747" name="Picture 3" descr="C:\Documents and Settings\Альфред\Рабочий стол\jumultithumb_joomla-ua.or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877272"/>
            <a:ext cx="1185587" cy="764704"/>
          </a:xfrm>
          <a:prstGeom prst="rect">
            <a:avLst/>
          </a:prstGeom>
          <a:noFill/>
        </p:spPr>
      </p:pic>
      <p:pic>
        <p:nvPicPr>
          <p:cNvPr id="31748" name="Picture 4" descr="C:\Documents and Settings\Альфред\Рабочий стол\smallpi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78597" cy="63422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8803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“Табигатьнең  бөек  китабы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математик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символлар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белән язылган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                                          </a:t>
            </a:r>
            <a:r>
              <a:rPr lang="tt-RU" dirty="0" smtClean="0"/>
              <a:t> 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(Галилео Галилей)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</a:t>
            </a:r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матика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3568" y="5229200"/>
            <a:ext cx="8208912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Мәгълүмат микъдары берәмлекләре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6347048" cy="63367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2.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Мәгълүмат микъдары берәмлекләре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Бит = 0 һәм 1икеле саны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бит = 8 бит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Килобайт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Мегабайт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Кбайт = 1 048 576 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Гигабайт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Мбайт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Терабайт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Гбайт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Петабайт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Тбайт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1Эксабайт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Пбайт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1Зеттабайт = 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Эбайт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</a:pP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 Йоттабайт =2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байт = 1024 Збайт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2770" name="Picture 2" descr="C:\Documents and Settings\Альфред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3206756" cy="2880320"/>
          </a:xfrm>
          <a:prstGeom prst="rect">
            <a:avLst/>
          </a:prstGeom>
          <a:noFill/>
        </p:spPr>
      </p:pic>
      <p:pic>
        <p:nvPicPr>
          <p:cNvPr id="32771" name="Picture 3" descr="C:\Documents and Settings\Альфред\Рабочий стол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0193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8803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“Табигатьнең  бөек  китабы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математик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символлар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белән язылган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                                          </a:t>
            </a:r>
            <a:r>
              <a:rPr lang="tt-RU" dirty="0" smtClean="0"/>
              <a:t>  </a:t>
            </a:r>
            <a:r>
              <a:rPr lang="tt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(Галилео Галилей)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</a:t>
            </a:r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матика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67544" y="4941168"/>
            <a:ext cx="8424936" cy="1916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endParaRPr lang="tt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Компьютерның кертү-чыгару җайланмалары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G:\Физика атналыгы\информ\устр. ввода и выв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837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 numCol="2">
            <a:normAutofit fontScale="55000" lnSpcReduction="20000"/>
          </a:bodyPr>
          <a:lstStyle/>
          <a:p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Тачпад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Планшет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Джойстик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Фотоаппарат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Видеокамера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Веб-камера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Микрофон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Музыкаль клавиатура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График планшет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Геймпад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Трекбол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Руль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Педаль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Световое перо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Сенсорлы экран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Диктафон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Магнитофон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Дисковод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Стример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Модем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Монитор, дисплей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Принтер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Графопостроитель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Плоттер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Наушник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Колонкалар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Сетевая плата</a:t>
            </a:r>
          </a:p>
          <a:p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Танцевальная платформа</a:t>
            </a:r>
          </a:p>
          <a:p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Интернет</a:t>
            </a:r>
            <a:endParaRPr lang="ru-RU" sz="3800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32656"/>
            <a:ext cx="72320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Компьютерның кертү-чыгару җайланмалары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Хәзерге һәм борынгы рус, татар озынлык үлчәү берәмлекләре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Километр         1 км = 1000 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Метр                 1 м = 10 дм = 100 см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Дециметр         1 дм  = 10 см = 0,1 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Сантиметр       1 см = 10 мм = 0,01 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Миллиметр      1 мм = 0,1 см = 0,001м = 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Микрометр      1 мкм = 0,001 мм = 0,000001 м =10</a:t>
            </a:r>
            <a:r>
              <a:rPr lang="tt-RU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 –( микрон)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Кеше организмы әгъзаларының зурлыгына бәйле булган үлчәүләр.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Адым = 70 см - кеше адымы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Аршын = 71 см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илле -Дюйм = 2,54см - баш бармак буыны, киңлеге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Сажин = 3 аршын = 2,13 м – аяк табаныннан кул очына кадәр булган биеклек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Колач = 1,76 м – ике якка җәелгән куллар арасы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Кыек сажин = 2,48 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Терсәк – локоть = 44 см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Карыш – вершок = 1/16 аршын = 4,45 см -бармак буе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Сөям = 1/4  аршын = 17,7 см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“Чабата буе”- Фут = 30,5 см – аяк табаны озынлыгы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Бер кул буе – җилкәдән бармак очларына кадәр булган ара.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Бер кул яссуы – биш бармак яки уч төбе киңлеге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Тукмак – терсәк белән йодрык арасы.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Чирек –пядь=23 см- баш бармак белән чәнчә бармак арасындагы ераклык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Ярд = 91,44 см бармак очыннан борынга кадәрге ераклык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Физика атналыгы\информ\веб-кам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689482" cy="1574290"/>
          </a:xfrm>
          <a:prstGeom prst="rect">
            <a:avLst/>
          </a:prstGeom>
          <a:noFill/>
        </p:spPr>
      </p:pic>
      <p:pic>
        <p:nvPicPr>
          <p:cNvPr id="34819" name="Picture 3" descr="G:\Физика атналыгы\информ\геймпа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9525" cy="1462782"/>
          </a:xfrm>
          <a:prstGeom prst="rect">
            <a:avLst/>
          </a:prstGeom>
          <a:noFill/>
        </p:spPr>
      </p:pic>
      <p:pic>
        <p:nvPicPr>
          <p:cNvPr id="34820" name="Picture 4" descr="G:\Физика атналыгы\информ\джойсти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512168" cy="2000715"/>
          </a:xfrm>
          <a:prstGeom prst="rect">
            <a:avLst/>
          </a:prstGeom>
          <a:noFill/>
        </p:spPr>
      </p:pic>
      <p:pic>
        <p:nvPicPr>
          <p:cNvPr id="34821" name="Picture 5" descr="G:\Физика атналыгы\информ\мыш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117600" cy="981075"/>
          </a:xfrm>
          <a:prstGeom prst="rect">
            <a:avLst/>
          </a:prstGeom>
          <a:noFill/>
        </p:spPr>
      </p:pic>
      <p:pic>
        <p:nvPicPr>
          <p:cNvPr id="34822" name="Picture 6" descr="G:\Физика атналыгы\информ\педал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1334"/>
            <a:ext cx="1440160" cy="1086666"/>
          </a:xfrm>
          <a:prstGeom prst="rect">
            <a:avLst/>
          </a:prstGeom>
          <a:noFill/>
        </p:spPr>
      </p:pic>
      <p:pic>
        <p:nvPicPr>
          <p:cNvPr id="34823" name="Picture 7" descr="G:\Физика атналыгы\информ\руль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4896"/>
            <a:ext cx="1403648" cy="1090619"/>
          </a:xfrm>
          <a:prstGeom prst="rect">
            <a:avLst/>
          </a:prstGeom>
          <a:noFill/>
        </p:spPr>
      </p:pic>
      <p:pic>
        <p:nvPicPr>
          <p:cNvPr id="34824" name="Picture 8" descr="G:\Физика атналыгы\информ\фотоаппара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844824"/>
            <a:ext cx="1587500" cy="1549400"/>
          </a:xfrm>
          <a:prstGeom prst="rect">
            <a:avLst/>
          </a:prstGeom>
          <a:noFill/>
        </p:spPr>
      </p:pic>
      <p:pic>
        <p:nvPicPr>
          <p:cNvPr id="34825" name="Picture 9" descr="G:\Физика атналыгы\информ\сенсорн э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077072"/>
            <a:ext cx="2083092" cy="2780928"/>
          </a:xfrm>
          <a:prstGeom prst="rect">
            <a:avLst/>
          </a:prstGeom>
          <a:noFill/>
        </p:spPr>
      </p:pic>
      <p:pic>
        <p:nvPicPr>
          <p:cNvPr id="34826" name="Picture 10" descr="G:\Физика атналыгы\информ\граф. планшет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2016224" cy="1290384"/>
          </a:xfrm>
          <a:prstGeom prst="rect">
            <a:avLst/>
          </a:prstGeom>
          <a:noFill/>
        </p:spPr>
      </p:pic>
      <p:pic>
        <p:nvPicPr>
          <p:cNvPr id="34827" name="Picture 11" descr="G:\Физика атналыгы\информ\клавиатур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1772816"/>
            <a:ext cx="2261504" cy="1223268"/>
          </a:xfrm>
          <a:prstGeom prst="rect">
            <a:avLst/>
          </a:prstGeom>
          <a:noFill/>
        </p:spPr>
      </p:pic>
      <p:pic>
        <p:nvPicPr>
          <p:cNvPr id="34828" name="Picture 12" descr="G:\Физика атналыгы\информ\диктафон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960917"/>
            <a:ext cx="1656184" cy="1897083"/>
          </a:xfrm>
          <a:prstGeom prst="rect">
            <a:avLst/>
          </a:prstGeom>
          <a:noFill/>
        </p:spPr>
      </p:pic>
      <p:pic>
        <p:nvPicPr>
          <p:cNvPr id="34829" name="Picture 13" descr="G:\Физика атналыгы\информ\тачпад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1613024" cy="1158445"/>
          </a:xfrm>
          <a:prstGeom prst="rect">
            <a:avLst/>
          </a:prstGeom>
          <a:noFill/>
        </p:spPr>
      </p:pic>
      <p:pic>
        <p:nvPicPr>
          <p:cNvPr id="34830" name="Picture 14" descr="G:\Физика атналыгы\информ\плоттер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4851950"/>
            <a:ext cx="2667620" cy="2006050"/>
          </a:xfrm>
          <a:prstGeom prst="rect">
            <a:avLst/>
          </a:prstGeom>
          <a:noFill/>
        </p:spPr>
      </p:pic>
      <p:pic>
        <p:nvPicPr>
          <p:cNvPr id="34831" name="Picture 15" descr="G:\Физика атналыгы\информ\принтер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1414016" cy="1414016"/>
          </a:xfrm>
          <a:prstGeom prst="rect">
            <a:avLst/>
          </a:prstGeom>
          <a:noFill/>
        </p:spPr>
      </p:pic>
      <p:pic>
        <p:nvPicPr>
          <p:cNvPr id="34832" name="Picture 16" descr="G:\Физика атналыгы\информ\сканер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1070968" cy="1623558"/>
          </a:xfrm>
          <a:prstGeom prst="rect">
            <a:avLst/>
          </a:prstGeom>
          <a:noFill/>
        </p:spPr>
      </p:pic>
      <p:pic>
        <p:nvPicPr>
          <p:cNvPr id="34833" name="Picture 17" descr="G:\Физика атналыгы\информ\колонки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189037" cy="1957387"/>
          </a:xfrm>
          <a:prstGeom prst="rect">
            <a:avLst/>
          </a:prstGeom>
          <a:noFill/>
        </p:spPr>
      </p:pic>
      <p:pic>
        <p:nvPicPr>
          <p:cNvPr id="34834" name="Picture 18" descr="G:\Физика атналыгы\информ\монитор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32040" y="0"/>
            <a:ext cx="2095500" cy="1800225"/>
          </a:xfrm>
          <a:prstGeom prst="rect">
            <a:avLst/>
          </a:prstGeom>
          <a:noFill/>
        </p:spPr>
      </p:pic>
      <p:pic>
        <p:nvPicPr>
          <p:cNvPr id="34835" name="Picture 19" descr="G:\Физика атналыгы\информ\микрафон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23420" y="1353444"/>
            <a:ext cx="658658" cy="2217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5400600" cy="3456384"/>
          </a:xfrm>
        </p:spPr>
        <p:txBody>
          <a:bodyPr>
            <a:normAutofit/>
          </a:bodyPr>
          <a:lstStyle/>
          <a:p>
            <a:r>
              <a:rPr lang="tt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Иң озын гомерле математика китабы – әлеге галимнең иҗат җимеше. Үзенең геометрия системасын ул, безнең эрага кадәр 300нче елларда язган. Ләкин аның нәтиҗәләрен һәм теоремаларын укучылар бүгенге көндә дә дәресләрдә кулланалар. Кем турында сүз бара?</a:t>
            </a:r>
            <a:endParaRPr lang="ru-RU" sz="2400" b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vk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692696"/>
            <a:ext cx="2435239" cy="266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293096"/>
            <a:ext cx="58480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В К Л И Д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187624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3203848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4211960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5220072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228184" y="4509120"/>
            <a:ext cx="792088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195736" y="4509120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0"/>
            <a:ext cx="2021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92696"/>
            <a:ext cx="72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Евклид.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Борынгы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математигы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тапкыр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теоретик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трактатлары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кадәр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килеп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җиткән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Үзенең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“ Башлангычлар” дигән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хезмәтендә ул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киләчәк математикасына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нигез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сала.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Евклидның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яраткан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фразасы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«что и требовалось доказать».</a:t>
            </a:r>
          </a:p>
          <a:p>
            <a:endParaRPr lang="ru-RU" dirty="0"/>
          </a:p>
        </p:txBody>
      </p:sp>
      <p:pic>
        <p:nvPicPr>
          <p:cNvPr id="5" name="Рисунок 4" descr="230px-Euclides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2448272" cy="3214688"/>
          </a:xfrm>
          <a:prstGeom prst="rect">
            <a:avLst/>
          </a:prstGeom>
        </p:spPr>
      </p:pic>
      <p:pic>
        <p:nvPicPr>
          <p:cNvPr id="6" name="Рисунок 5" descr="Eucl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68" y="2756347"/>
            <a:ext cx="4203632" cy="32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42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льфред\Рабочий стол\get_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4421981"/>
          </a:xfrm>
          <a:prstGeom prst="rect">
            <a:avLst/>
          </a:prstGeom>
          <a:noFill/>
        </p:spPr>
      </p:pic>
      <p:pic>
        <p:nvPicPr>
          <p:cNvPr id="3076" name="Picture 4" descr="C:\Documents and Settings\Альфред\Рабочий стол\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1757">
            <a:off x="525837" y="567983"/>
            <a:ext cx="175114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76672"/>
            <a:ext cx="4392488" cy="3312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А. С. Пушкин кем турында “Ул беренче рус университетын төзеде. Дөресрәге, ул үзе безнең беренче университетыбыз булды”, дип язган? </a:t>
            </a:r>
            <a:endParaRPr lang="ru-RU" b="1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Альфред\Рабочий стол\п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1550">
            <a:off x="461158" y="423149"/>
            <a:ext cx="1882028" cy="274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4509120"/>
            <a:ext cx="84641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О М О Н О С О В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475656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2411760" y="4653136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419872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4355976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5292080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6228184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7164288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8100392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539552" y="4653136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2005" y="5934670"/>
            <a:ext cx="58689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Тамашачылар</a:t>
            </a:r>
            <a:r>
              <a:rPr lang="ru-RU" sz="4000" b="1" cap="none" spc="0" dirty="0" smtClean="0">
                <a:ln/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/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белән уен</a:t>
            </a:r>
            <a:endParaRPr lang="ru-RU" sz="4000" b="1" cap="none" spc="0" dirty="0">
              <a:ln/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412776"/>
            <a:ext cx="5915000" cy="29089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Бөек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Француз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математигы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физик, механик, литератор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философ. Математик анализ,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чагыштырмалык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теориясе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информатика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 проектив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геометриягә нигез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салучыларның 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берсе. 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хисаплау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машинасы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гидростатиканың төп законнары</a:t>
            </a:r>
            <a:r>
              <a:rPr lang="ru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авторы.  </a:t>
            </a:r>
            <a:endParaRPr lang="ru-RU" sz="2400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9970" y="476672"/>
            <a:ext cx="306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 И Н А 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льфред\Рабочий стол\паск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562920" cy="2870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4509120"/>
            <a:ext cx="6930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А С К А Л Ь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979712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987824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3995936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004048" y="4725144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940152" y="4725144"/>
            <a:ext cx="936104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948264" y="4725144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043608" y="4725144"/>
            <a:ext cx="864096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7236296" cy="35283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“Дөньядагы   барлык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телләрнең иң   яхшысы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гаять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кыска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тел , математика   теле”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56992"/>
            <a:ext cx="84496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Кайсы бөек математикның канатлы сүзләре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80"/>
            <a:ext cx="8244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О Б А Ч Е В С К И Й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льфред\Рабочий стол\лоба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81" y="476672"/>
            <a:ext cx="2202995" cy="2764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flipV="1">
            <a:off x="467544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49188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21196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493204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65212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6372200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7164288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956376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277180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2051720" y="4149080"/>
            <a:ext cx="648072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1259632" y="4149080"/>
            <a:ext cx="720080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18864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У П Е Р     У Е 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688" y="5805264"/>
            <a:ext cx="8304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t-RU" sz="3200" b="1" cap="all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3200" b="1" cap="all" dirty="0" err="1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3200" b="1" cap="all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тибарыгыз  өчен  зур  рәхмәт!</a:t>
            </a:r>
            <a:endParaRPr lang="ru-RU" sz="3200" b="1" cap="none" spc="0" dirty="0">
              <a:ln/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зика атналыгына\223003_360765957342672_874606274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1027" name="Picture 3" descr="D:\физика атналыгына\38996_html_42d764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309" y="3573016"/>
            <a:ext cx="2257691" cy="3284984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013" y="188640"/>
            <a:ext cx="2177987" cy="323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087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t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Ераклыкларны күз белән күреп һәм ишетеп сиземләп үлчәү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күз күреме (тигез урында күреп була торган ара) – 3- 4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Чакыру (кеше тарафыннан иштеп була торган ара) – 1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Өрмәк (эт тавышын ишетеп була торган ара) -2 - 3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Мөгрәмәк (сыер мөгрәвен ишетеп була торган ара) - 0.5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Ераклыкны вакыт белән билгеләп үлчәү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Көнлек юл -  35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Айлык юл – 1050 верст,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кунык (кунмак) юл -30-40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Ат йөреше -40-50 км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Ат чаптырып – 15-25 км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 агач юл – 5 км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Юл – 0.5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Мәнзил 30-40 чакрым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Астрономик берәмлек –1 а.е.= 149 597 870 700 м -Җирдән Кояшка кадәр ара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Яктылык елы = 9,46 *10</a:t>
            </a:r>
            <a:r>
              <a:rPr lang="tt-RU" sz="29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км - яктылыкның 1 елда үткән юлы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Парсек = 3*10</a:t>
            </a:r>
            <a:r>
              <a:rPr lang="tt-RU" sz="29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м – йолдызларга кадәрге ераклыкны үлчәү берәмлеге  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Нокта – точка = 0,25 мм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9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Линия = 10 нокта = 1/10 дюйм = 2,54 мм – бодай бөртеге озынлыгы</a:t>
            </a: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Мисал: "трёхлинейка" -Мусин мылтыгы колибры – d =7,62 мм</a:t>
            </a:r>
          </a:p>
          <a:p>
            <a:pPr>
              <a:buNone/>
            </a:pP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Мәсәлән: 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“Бер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карышлы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бүрәнәдән бураган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өйдә җылы торамы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          “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Үзе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карыш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белеме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мең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карыш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”.                                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r>
              <a:rPr lang="ru-RU" sz="2900" b="1" dirty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«Чем мерили в старину на </a:t>
            </a:r>
            <a:r>
              <a:rPr lang="ru-RU" sz="2900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Руси»</a:t>
            </a:r>
          </a:p>
          <a:p>
            <a:pPr>
              <a:buNone/>
            </a:pPr>
            <a:endParaRPr lang="ru-RU" sz="29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Математиканы    өйрәнегез ! Математиканы    белсәгез, барысын    да   белерсез</a:t>
            </a:r>
            <a:r>
              <a:rPr lang="tt-RU" dirty="0" smtClean="0"/>
              <a:t>                                                                                    </a:t>
            </a:r>
          </a:p>
          <a:p>
            <a:pPr algn="ctr">
              <a:buNone/>
            </a:pPr>
            <a:endParaRPr lang="tt-RU" sz="24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tt-RU" sz="2400" b="1" i="1" dirty="0" smtClean="0">
                <a:solidFill>
                  <a:srgbClr val="7030A0"/>
                </a:solidFill>
              </a:rPr>
              <a:t>(Иван Андреевич Крылов</a:t>
            </a:r>
            <a:r>
              <a:rPr lang="vi-VN" sz="2400" b="1" i="1" dirty="0" smtClean="0">
                <a:solidFill>
                  <a:srgbClr val="7030A0"/>
                </a:solidFill>
              </a:rPr>
              <a:t> </a:t>
            </a:r>
            <a:r>
              <a:rPr lang="tt-RU" sz="2400" b="1" i="1" dirty="0" smtClean="0">
                <a:solidFill>
                  <a:srgbClr val="7030A0"/>
                </a:solidFill>
              </a:rPr>
              <a:t>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«математика»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3527" y="5229200"/>
            <a:ext cx="8280921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3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Саннарның унарлы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системасында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язылышы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һәм укылышы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4258816" cy="58052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10 - ун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100 - йөз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1000 – мең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10 000 – ун мең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= 100 000 – йөз мең</a:t>
            </a:r>
            <a:endParaRPr lang="ru-RU" sz="38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1000 000 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– миллион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1 000 000 000 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– биллион (миллиард)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= 1 000 000 000 000 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– триллион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квадриллион </a:t>
            </a:r>
          </a:p>
          <a:p>
            <a:pPr lvl="0">
              <a:buNone/>
            </a:pP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биллиард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квинтиллион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секстиллион </a:t>
            </a:r>
          </a:p>
          <a:p>
            <a:pPr lvl="0">
              <a:buNone/>
            </a:pP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триллиард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септиллион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октиллион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3800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квадриллиард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нониллион</a:t>
            </a:r>
          </a:p>
          <a:p>
            <a:pPr lvl="0"/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800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38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 дециллион 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20072" y="836712"/>
            <a:ext cx="3610744" cy="602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t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39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дуодециллион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45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кваттордециллион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48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квиндециллион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51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сексдециллион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57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октодециллион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новемдециллион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66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69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72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кватторвигинтиллион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78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квинвигинтиллион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81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сексвигинтиллион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84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септенвигинтиллион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87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октовигинтиллион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90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новемвигинтиллион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93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0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тригинтиллион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rgbClr val="2204A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113" y="260648"/>
            <a:ext cx="904888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24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2. Саннарның унарлы санау системасында язылышы һәм укылышы</a:t>
            </a:r>
            <a:endParaRPr lang="ru-RU" sz="24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0" dirty="0">
              <a:ln w="11430"/>
              <a:solidFill>
                <a:srgbClr val="2204A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гугол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асанкхейя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центиллион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- миллиллион (яки милиаиллион)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микриллион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наниллион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пикиллион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аттиллион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зептиллион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3000000000000000000000003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йоктиллион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baseline="-25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tt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ун гугол дәрәҗәсендә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Гуголплекс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3×n+3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зиллион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зиллиард     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ун гуголплекс дәрәҗәсендә - </a:t>
            </a:r>
            <a:r>
              <a:rPr lang="ru-RU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2" tooltip="Гуголплексплекс (страница отсутствует)"/>
              </a:rPr>
              <a:t>гуголплексплекс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      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дәрәҗәләрне дәвам итсәк 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3" tooltip="Гуголтетраплекс (страница отсутствует)"/>
              </a:rPr>
              <a:t>гуголтетраплекс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4" tooltip="Гуголпентаплекс (страница отсутствует)"/>
              </a:rPr>
              <a:t>гуголпентаплекс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5" tooltip="Гуголгексаплекс"/>
              </a:rPr>
              <a:t>гуголгексаплекс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6" tooltip="Гуголгептаплекс (страница отсутствует)"/>
              </a:rPr>
              <a:t>гуголгептаплекс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7" tooltip="Гуголоктаплекс (страница отсутствует)"/>
              </a:rPr>
              <a:t>гуголоктаплекс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8" tooltip="Гуголэннеаплекс (страница отсутствует)"/>
              </a:rPr>
              <a:t>гуголэннеаплекс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  <a:hlinkClick r:id="rId9" tooltip="Гуголдекаплекс (страница отсутствует)"/>
              </a:rPr>
              <a:t>гуголдекаплекс</a:t>
            </a:r>
            <a:r>
              <a:rPr lang="tt-RU" b="1" dirty="0" smtClean="0">
                <a:solidFill>
                  <a:srgbClr val="2204A4"/>
                </a:solidFill>
                <a:latin typeface="Times New Roman" pitchFamily="18" charset="0"/>
                <a:cs typeface="Times New Roman" pitchFamily="18" charset="0"/>
              </a:rPr>
              <a:t> саннарын язарга мөмкин.</a:t>
            </a:r>
            <a:endParaRPr lang="ru-RU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Математиканы    өйрәнегез ! Математиканы    белсәгез, барысын    да   белерсез</a:t>
            </a:r>
            <a:r>
              <a:rPr lang="tt-RU" dirty="0" smtClean="0"/>
              <a:t>                                                                                    </a:t>
            </a:r>
          </a:p>
          <a:p>
            <a:pPr algn="ctr">
              <a:buNone/>
            </a:pPr>
            <a:endParaRPr lang="tt-RU" sz="2400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tt-RU" sz="2400" b="1" i="1" dirty="0" smtClean="0">
                <a:solidFill>
                  <a:srgbClr val="7030A0"/>
                </a:solidFill>
              </a:rPr>
              <a:t>(Иван Андреевич Крылов)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32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 «математика»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3528" y="5445224"/>
            <a:ext cx="8280921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3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Геометрик фигуралар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 smtClean="0">
              <a:solidFill>
                <a:srgbClr val="2204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1894</Words>
  <Application>Microsoft Office PowerPoint</Application>
  <PresentationFormat>Экран (4:3)</PresentationFormat>
  <Paragraphs>384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I    тур «математика»</vt:lpstr>
      <vt:lpstr>Презентация PowerPoint</vt:lpstr>
      <vt:lpstr>Презентация PowerPoint</vt:lpstr>
      <vt:lpstr>Презентация PowerPoint</vt:lpstr>
      <vt:lpstr>I    тур «математика»</vt:lpstr>
      <vt:lpstr>Презентация PowerPoint</vt:lpstr>
      <vt:lpstr>Презентация PowerPoint</vt:lpstr>
      <vt:lpstr>I    тур «математика»</vt:lpstr>
      <vt:lpstr>Презентация PowerPoint</vt:lpstr>
      <vt:lpstr>Презентация PowerPoint</vt:lpstr>
      <vt:lpstr>“Математика – фәннәр патшасы , ә арифметика – математика патшасы” </vt:lpstr>
      <vt:lpstr>Презентация PowerPoint</vt:lpstr>
      <vt:lpstr>“ Химия – физиканың   уң   кулы,   ә  математика  аның   күзе ”                                                                                     </vt:lpstr>
      <vt:lpstr>Презентация PowerPoint</vt:lpstr>
      <vt:lpstr>“ Химия – физиканың   уң   кулы,   ә  математика  аның   күзе ”                                                                                     </vt:lpstr>
      <vt:lpstr>Презентация PowerPoint</vt:lpstr>
      <vt:lpstr>Презентация PowerPoint</vt:lpstr>
      <vt:lpstr>“ Химия – физиканың   уң   кулы,   ә  математика  аның   күзе ”                                                                                     </vt:lpstr>
      <vt:lpstr>Презентация PowerPoint</vt:lpstr>
      <vt:lpstr>Презентация PowerPoint</vt:lpstr>
      <vt:lpstr>Презентация PowerPoint</vt:lpstr>
      <vt:lpstr>III    тур «ИНФОРматика»</vt:lpstr>
      <vt:lpstr>Презентация PowerPoint</vt:lpstr>
      <vt:lpstr>III    тур «ИНФОРматика»</vt:lpstr>
      <vt:lpstr>Презентация PowerPoint</vt:lpstr>
      <vt:lpstr>III    тур «ИНФОРматика»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Мунира</dc:creator>
  <cp:lastModifiedBy>Мунира</cp:lastModifiedBy>
  <cp:revision>17</cp:revision>
  <dcterms:modified xsi:type="dcterms:W3CDTF">2015-01-20T13:23:00Z</dcterms:modified>
</cp:coreProperties>
</file>